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70" r:id="rId4"/>
    <p:sldId id="262" r:id="rId5"/>
    <p:sldId id="261" r:id="rId6"/>
    <p:sldId id="272" r:id="rId7"/>
    <p:sldId id="273" r:id="rId8"/>
    <p:sldId id="271" r:id="rId9"/>
    <p:sldId id="263" r:id="rId10"/>
    <p:sldId id="274" r:id="rId11"/>
    <p:sldId id="260" r:id="rId12"/>
    <p:sldId id="265" r:id="rId13"/>
    <p:sldId id="266" r:id="rId14"/>
    <p:sldId id="267" r:id="rId15"/>
    <p:sldId id="264" r:id="rId16"/>
    <p:sldId id="269" r:id="rId17"/>
    <p:sldId id="268" r:id="rId18"/>
    <p:sldId id="275" r:id="rId19"/>
    <p:sldId id="258" r:id="rId20"/>
    <p:sldId id="276" r:id="rId21"/>
    <p:sldId id="278" r:id="rId22"/>
    <p:sldId id="277" r:id="rId2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50" autoAdjust="0"/>
    <p:restoredTop sz="94660"/>
  </p:normalViewPr>
  <p:slideViewPr>
    <p:cSldViewPr>
      <p:cViewPr>
        <p:scale>
          <a:sx n="46" d="100"/>
          <a:sy n="46" d="100"/>
        </p:scale>
        <p:origin x="-1258" y="-17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3503139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1359227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314424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133792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985915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866204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3402558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1733675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2456246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2608250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C60D58A-DC6A-41BD-B0DE-5B7EC2C17B2C}" type="datetimeFigureOut">
              <a:rPr lang="es-CO" smtClean="0"/>
              <a:t>14/02/2013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C1E86E-143E-454B-8B08-19EC0D9DCC4C}" type="slidenum">
              <a:rPr lang="es-CO" smtClean="0"/>
              <a:t>‹Nº›</a:t>
            </a:fld>
            <a:endParaRPr lang="es-CO"/>
          </a:p>
        </p:txBody>
      </p:sp>
    </p:spTree>
    <p:extLst>
      <p:ext uri="{BB962C8B-B14F-4D97-AF65-F5344CB8AC3E}">
        <p14:creationId xmlns:p14="http://schemas.microsoft.com/office/powerpoint/2010/main" val="2321750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0D58A-DC6A-41BD-B0DE-5B7EC2C17B2C}" type="datetimeFigureOut">
              <a:rPr lang="es-CO" smtClean="0"/>
              <a:t>14/02/2013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1E86E-143E-454B-8B08-19EC0D9DCC4C}" type="slidenum">
              <a:rPr lang="es-CO" smtClean="0"/>
              <a:t>‹Nº›</a:t>
            </a:fld>
            <a:endParaRPr lang="es-CO"/>
          </a:p>
        </p:txBody>
      </p:sp>
    </p:spTree>
    <p:extLst>
      <p:ext uri="{BB962C8B-B14F-4D97-AF65-F5344CB8AC3E}">
        <p14:creationId xmlns:p14="http://schemas.microsoft.com/office/powerpoint/2010/main" val="431980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92696"/>
            <a:ext cx="7920880" cy="1470025"/>
          </a:xfrm>
        </p:spPr>
        <p:txBody>
          <a:bodyPr/>
          <a:lstStyle/>
          <a:p>
            <a:r>
              <a:rPr lang="es-CO" b="1" dirty="0">
                <a:solidFill>
                  <a:srgbClr val="002060"/>
                </a:solidFill>
                <a:latin typeface="Algerian" pitchFamily="82" charset="0"/>
              </a:rPr>
              <a:t>EL REMANENTE TIENE UN SACERDOTE</a:t>
            </a:r>
          </a:p>
        </p:txBody>
      </p:sp>
      <p:pic>
        <p:nvPicPr>
          <p:cNvPr id="1026" name="Picture 2" descr="http://cronicadeunatraicion.files.wordpress.com/2012/08/jesus-sumo-sacerdo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2132856"/>
            <a:ext cx="6408713"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0190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448272"/>
          </a:xfrm>
        </p:spPr>
        <p:txBody>
          <a:bodyPr>
            <a:normAutofit fontScale="85000" lnSpcReduction="20000"/>
          </a:bodyPr>
          <a:lstStyle/>
          <a:p>
            <a:pPr marL="0" indent="0" algn="ctr">
              <a:buNone/>
            </a:pPr>
            <a:r>
              <a:rPr lang="es-CO" sz="5200" b="1" i="1" u="sng" dirty="0" smtClean="0">
                <a:solidFill>
                  <a:srgbClr val="FF0000"/>
                </a:solidFill>
              </a:rPr>
              <a:t>¿Qué les pidió Dios a los Israelitas que le hicieran en el desierto?</a:t>
            </a:r>
          </a:p>
          <a:p>
            <a:pPr marL="0" indent="0">
              <a:buNone/>
            </a:pPr>
            <a:endParaRPr lang="es-CO" dirty="0" smtClean="0"/>
          </a:p>
          <a:p>
            <a:pPr marL="0" indent="0" algn="ctr">
              <a:buNone/>
            </a:pPr>
            <a:r>
              <a:rPr lang="es-CO" dirty="0" smtClean="0">
                <a:solidFill>
                  <a:srgbClr val="FF0000"/>
                </a:solidFill>
              </a:rPr>
              <a:t>Exo.25:8.</a:t>
            </a:r>
            <a:r>
              <a:rPr lang="es-CO" dirty="0"/>
              <a:t> </a:t>
            </a:r>
            <a:r>
              <a:rPr lang="es-CO" i="1" dirty="0"/>
              <a:t>Y me harán un santuario, y yo habitaré entre ellos</a:t>
            </a:r>
            <a:r>
              <a:rPr lang="es-CO" i="1" dirty="0" smtClean="0"/>
              <a:t>.</a:t>
            </a:r>
            <a:r>
              <a:rPr lang="es-CO" dirty="0" smtClean="0"/>
              <a:t>  </a:t>
            </a:r>
          </a:p>
        </p:txBody>
      </p:sp>
      <p:sp>
        <p:nvSpPr>
          <p:cNvPr id="2" name="1 Rectángulo"/>
          <p:cNvSpPr/>
          <p:nvPr/>
        </p:nvSpPr>
        <p:spPr>
          <a:xfrm>
            <a:off x="323528" y="2735443"/>
            <a:ext cx="5040560" cy="4031873"/>
          </a:xfrm>
          <a:prstGeom prst="rect">
            <a:avLst/>
          </a:prstGeom>
        </p:spPr>
        <p:txBody>
          <a:bodyPr wrap="square">
            <a:spAutoFit/>
          </a:bodyPr>
          <a:lstStyle/>
          <a:p>
            <a:pPr algn="ctr"/>
            <a:r>
              <a:rPr lang="es-CO" sz="3200" dirty="0"/>
              <a:t>Aunque los hebreos sabían, tan bien como nosotros lo sabemos, que el gran Dios no podría "</a:t>
            </a:r>
            <a:r>
              <a:rPr lang="es-CO" sz="3200" i="1" dirty="0"/>
              <a:t>habitar</a:t>
            </a:r>
            <a:r>
              <a:rPr lang="es-CO" sz="3200" dirty="0"/>
              <a:t>" en un edificio de hechura humana </a:t>
            </a:r>
            <a:r>
              <a:rPr lang="es-CO" sz="3200" dirty="0">
                <a:solidFill>
                  <a:srgbClr val="FF0000"/>
                </a:solidFill>
              </a:rPr>
              <a:t>(Lea 1 Rey. 8:27)</a:t>
            </a:r>
            <a:r>
              <a:rPr lang="es-CO" sz="3200" dirty="0"/>
              <a:t>, no les parecía correcto que hubiese culto sin templo.</a:t>
            </a:r>
          </a:p>
        </p:txBody>
      </p:sp>
      <p:pic>
        <p:nvPicPr>
          <p:cNvPr id="2050" name="Picture 2" descr="http://2.bp.blogspot.com/_ay0cEFslYVA/SFR4Bjh9k7I/AAAAAAAAAGU/icRUJ5VWO1c/s320/PATIO06%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429001"/>
            <a:ext cx="3456384"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423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1000"/>
                                        <p:tgtEl>
                                          <p:spTgt spid="2050"/>
                                        </p:tgtEl>
                                      </p:cBhvr>
                                    </p:animEffect>
                                    <p:anim calcmode="lin" valueType="num">
                                      <p:cBhvr>
                                        <p:cTn id="16" dur="1000" fill="hold"/>
                                        <p:tgtEl>
                                          <p:spTgt spid="2050"/>
                                        </p:tgtEl>
                                        <p:attrNameLst>
                                          <p:attrName>ppt_x</p:attrName>
                                        </p:attrNameLst>
                                      </p:cBhvr>
                                      <p:tavLst>
                                        <p:tav tm="0">
                                          <p:val>
                                            <p:strVal val="#ppt_x"/>
                                          </p:val>
                                        </p:tav>
                                        <p:tav tm="100000">
                                          <p:val>
                                            <p:strVal val="#ppt_x"/>
                                          </p:val>
                                        </p:tav>
                                      </p:tavLst>
                                    </p:anim>
                                    <p:anim calcmode="lin" valueType="num">
                                      <p:cBhvr>
                                        <p:cTn id="17"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20080"/>
          </a:xfrm>
        </p:spPr>
        <p:txBody>
          <a:bodyPr/>
          <a:lstStyle/>
          <a:p>
            <a:pPr marL="0" indent="0" algn="ctr">
              <a:buNone/>
            </a:pPr>
            <a:r>
              <a:rPr lang="es-CO" sz="3600" b="1" i="1" dirty="0">
                <a:solidFill>
                  <a:srgbClr val="FF0000"/>
                </a:solidFill>
              </a:rPr>
              <a:t>El santuario cumplía </a:t>
            </a:r>
            <a:r>
              <a:rPr lang="es-CO" sz="3600" b="1" i="1" dirty="0" smtClean="0">
                <a:solidFill>
                  <a:srgbClr val="FF0000"/>
                </a:solidFill>
              </a:rPr>
              <a:t>cuatro </a:t>
            </a:r>
            <a:r>
              <a:rPr lang="es-CO" sz="3600" b="1" i="1" dirty="0">
                <a:solidFill>
                  <a:srgbClr val="FF0000"/>
                </a:solidFill>
              </a:rPr>
              <a:t>objetivos:</a:t>
            </a:r>
          </a:p>
          <a:p>
            <a:pPr marL="0" indent="0">
              <a:buNone/>
            </a:pPr>
            <a:endParaRPr lang="es-CO" dirty="0"/>
          </a:p>
          <a:p>
            <a:pPr marL="0" indent="0">
              <a:buNone/>
            </a:pPr>
            <a:endParaRPr lang="es-CO" dirty="0"/>
          </a:p>
          <a:p>
            <a:pPr marL="0" indent="0">
              <a:buNone/>
            </a:pPr>
            <a:endParaRPr lang="es-CO" dirty="0"/>
          </a:p>
          <a:p>
            <a:endParaRPr lang="es-CO" dirty="0"/>
          </a:p>
        </p:txBody>
      </p:sp>
      <p:sp>
        <p:nvSpPr>
          <p:cNvPr id="5" name="4 Pentágono"/>
          <p:cNvSpPr/>
          <p:nvPr/>
        </p:nvSpPr>
        <p:spPr>
          <a:xfrm>
            <a:off x="323528" y="5517232"/>
            <a:ext cx="8280920" cy="108012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4000" b="1" dirty="0">
                <a:solidFill>
                  <a:srgbClr val="FF0000"/>
                </a:solidFill>
              </a:rPr>
              <a:t>4</a:t>
            </a:r>
            <a:r>
              <a:rPr lang="es-CO" sz="3200" dirty="0" smtClean="0"/>
              <a:t>). </a:t>
            </a:r>
            <a:r>
              <a:rPr lang="es-CO" sz="3200" dirty="0">
                <a:solidFill>
                  <a:srgbClr val="002060"/>
                </a:solidFill>
              </a:rPr>
              <a:t>También constituía una protección contra la idolatría </a:t>
            </a:r>
            <a:r>
              <a:rPr lang="es-CO" sz="3200" dirty="0">
                <a:solidFill>
                  <a:srgbClr val="FF0000"/>
                </a:solidFill>
              </a:rPr>
              <a:t>(Lea Exo.29:43;45)</a:t>
            </a:r>
            <a:r>
              <a:rPr lang="es-CO" sz="3200" dirty="0"/>
              <a:t>. </a:t>
            </a:r>
          </a:p>
        </p:txBody>
      </p:sp>
      <p:sp>
        <p:nvSpPr>
          <p:cNvPr id="6" name="5 Pentágono"/>
          <p:cNvSpPr/>
          <p:nvPr/>
        </p:nvSpPr>
        <p:spPr>
          <a:xfrm>
            <a:off x="323528" y="4077072"/>
            <a:ext cx="8280920" cy="1224136"/>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b="1" dirty="0">
                <a:solidFill>
                  <a:srgbClr val="002060"/>
                </a:solidFill>
              </a:rPr>
              <a:t>3</a:t>
            </a:r>
            <a:r>
              <a:rPr lang="es-CO" sz="2800" dirty="0" smtClean="0"/>
              <a:t>). </a:t>
            </a:r>
            <a:r>
              <a:rPr lang="es-CO" sz="2800" dirty="0"/>
              <a:t>El santuario  acercaba a Dios a su pueblo y hacía que su presencia entre ellos fuese algo real.  </a:t>
            </a:r>
          </a:p>
        </p:txBody>
      </p:sp>
      <p:sp>
        <p:nvSpPr>
          <p:cNvPr id="7" name="6 Pentágono"/>
          <p:cNvSpPr/>
          <p:nvPr/>
        </p:nvSpPr>
        <p:spPr>
          <a:xfrm>
            <a:off x="323528" y="2708920"/>
            <a:ext cx="8280920" cy="122413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4000" b="1" dirty="0">
                <a:solidFill>
                  <a:srgbClr val="FF0000"/>
                </a:solidFill>
              </a:rPr>
              <a:t>2</a:t>
            </a:r>
            <a:r>
              <a:rPr lang="es-CO" sz="3200" dirty="0" smtClean="0"/>
              <a:t>). </a:t>
            </a:r>
            <a:r>
              <a:rPr lang="es-CO" sz="3200" dirty="0"/>
              <a:t>Constituía un baluarte contra la adoración de los numerosos dioses de los paganos. </a:t>
            </a:r>
          </a:p>
        </p:txBody>
      </p:sp>
      <p:sp>
        <p:nvSpPr>
          <p:cNvPr id="8" name="7 Pentágono"/>
          <p:cNvSpPr/>
          <p:nvPr/>
        </p:nvSpPr>
        <p:spPr>
          <a:xfrm>
            <a:off x="323528" y="1259632"/>
            <a:ext cx="8280920" cy="122413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4000" dirty="0">
                <a:solidFill>
                  <a:srgbClr val="FF0000"/>
                </a:solidFill>
              </a:rPr>
              <a:t>1</a:t>
            </a:r>
            <a:r>
              <a:rPr lang="es-CO" sz="3200" dirty="0"/>
              <a:t>). El santuario proporcionaba un centro visible para el culto del único Dios </a:t>
            </a:r>
            <a:r>
              <a:rPr lang="es-CO" sz="3200" dirty="0" smtClean="0"/>
              <a:t>verdadero.</a:t>
            </a:r>
            <a:endParaRPr lang="es-CO" sz="3200" dirty="0"/>
          </a:p>
        </p:txBody>
      </p:sp>
    </p:spTree>
    <p:extLst>
      <p:ext uri="{BB962C8B-B14F-4D97-AF65-F5344CB8AC3E}">
        <p14:creationId xmlns:p14="http://schemas.microsoft.com/office/powerpoint/2010/main" val="185014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fltVal val="0"/>
                                          </p:val>
                                        </p:tav>
                                        <p:tav tm="100000">
                                          <p:val>
                                            <p:strVal val="#ppt_w"/>
                                          </p:val>
                                        </p:tav>
                                      </p:tavLst>
                                    </p:anim>
                                    <p:anim calcmode="lin" valueType="num">
                                      <p:cBhvr>
                                        <p:cTn id="16" dur="1000" fill="hold"/>
                                        <p:tgtEl>
                                          <p:spTgt spid="7"/>
                                        </p:tgtEl>
                                        <p:attrNameLst>
                                          <p:attrName>ppt_h</p:attrName>
                                        </p:attrNameLst>
                                      </p:cBhvr>
                                      <p:tavLst>
                                        <p:tav tm="0">
                                          <p:val>
                                            <p:fltVal val="0"/>
                                          </p:val>
                                        </p:tav>
                                        <p:tav tm="100000">
                                          <p:val>
                                            <p:strVal val="#ppt_h"/>
                                          </p:val>
                                        </p:tav>
                                      </p:tavLst>
                                    </p:anim>
                                    <p:anim calcmode="lin" valueType="num">
                                      <p:cBhvr>
                                        <p:cTn id="17" dur="1000" fill="hold"/>
                                        <p:tgtEl>
                                          <p:spTgt spid="7"/>
                                        </p:tgtEl>
                                        <p:attrNameLst>
                                          <p:attrName>style.rotation</p:attrName>
                                        </p:attrNameLst>
                                      </p:cBhvr>
                                      <p:tavLst>
                                        <p:tav tm="0">
                                          <p:val>
                                            <p:fltVal val="90"/>
                                          </p:val>
                                        </p:tav>
                                        <p:tav tm="100000">
                                          <p:val>
                                            <p:fltVal val="0"/>
                                          </p:val>
                                        </p:tav>
                                      </p:tavLst>
                                    </p:anim>
                                    <p:animEffect transition="in" filter="fade">
                                      <p:cBhvr>
                                        <p:cTn id="18" dur="1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792088"/>
          </a:xfrm>
        </p:spPr>
        <p:txBody>
          <a:bodyPr>
            <a:normAutofit/>
          </a:bodyPr>
          <a:lstStyle/>
          <a:p>
            <a:pPr marL="0" indent="0">
              <a:buNone/>
            </a:pPr>
            <a:r>
              <a:rPr lang="es-CO" b="1" i="1" u="sng" dirty="0" smtClean="0">
                <a:solidFill>
                  <a:srgbClr val="FF0000"/>
                </a:solidFill>
              </a:rPr>
              <a:t>¿Qué característica especial tenía el santuario?</a:t>
            </a:r>
          </a:p>
        </p:txBody>
      </p:sp>
      <p:sp>
        <p:nvSpPr>
          <p:cNvPr id="2" name="1 Rectángulo"/>
          <p:cNvSpPr/>
          <p:nvPr/>
        </p:nvSpPr>
        <p:spPr>
          <a:xfrm>
            <a:off x="323528" y="1484784"/>
            <a:ext cx="4503752" cy="4524315"/>
          </a:xfrm>
          <a:prstGeom prst="rect">
            <a:avLst/>
          </a:prstGeom>
        </p:spPr>
        <p:txBody>
          <a:bodyPr wrap="square">
            <a:spAutoFit/>
          </a:bodyPr>
          <a:lstStyle/>
          <a:p>
            <a:pPr algn="ctr"/>
            <a:r>
              <a:rPr lang="es-CO" sz="3200" dirty="0"/>
              <a:t>Puesto que en ese tiempo los israelitas eran nómadas (es decir, se movían de un lugar para otro), el santuario debía poder armarse y desarmarse fácilmente para ser transportado de lugar en lugar.</a:t>
            </a:r>
          </a:p>
        </p:txBody>
      </p:sp>
      <p:pic>
        <p:nvPicPr>
          <p:cNvPr id="1026" name="Picture 2" descr="http://t0.gstatic.com/images?q=tbn:ANd9GcQ37ESXoHUcy3cZ4h0kftrLVehR1Kv1ixlqxmOzrIi-Jk2DHrrWB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2588" y="2023312"/>
            <a:ext cx="3960440" cy="3447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03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wipe(down)">
                                      <p:cBhvr>
                                        <p:cTn id="14" dur="580">
                                          <p:stCondLst>
                                            <p:cond delay="0"/>
                                          </p:stCondLst>
                                        </p:cTn>
                                        <p:tgtEl>
                                          <p:spTgt spid="1026"/>
                                        </p:tgtEl>
                                      </p:cBhvr>
                                    </p:animEffect>
                                    <p:anim calcmode="lin" valueType="num">
                                      <p:cBhvr>
                                        <p:cTn id="15"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0" dur="26">
                                          <p:stCondLst>
                                            <p:cond delay="650"/>
                                          </p:stCondLst>
                                        </p:cTn>
                                        <p:tgtEl>
                                          <p:spTgt spid="1026"/>
                                        </p:tgtEl>
                                      </p:cBhvr>
                                      <p:to x="100000" y="60000"/>
                                    </p:animScale>
                                    <p:animScale>
                                      <p:cBhvr>
                                        <p:cTn id="21" dur="166" decel="50000">
                                          <p:stCondLst>
                                            <p:cond delay="676"/>
                                          </p:stCondLst>
                                        </p:cTn>
                                        <p:tgtEl>
                                          <p:spTgt spid="1026"/>
                                        </p:tgtEl>
                                      </p:cBhvr>
                                      <p:to x="100000" y="100000"/>
                                    </p:animScale>
                                    <p:animScale>
                                      <p:cBhvr>
                                        <p:cTn id="22" dur="26">
                                          <p:stCondLst>
                                            <p:cond delay="1312"/>
                                          </p:stCondLst>
                                        </p:cTn>
                                        <p:tgtEl>
                                          <p:spTgt spid="1026"/>
                                        </p:tgtEl>
                                      </p:cBhvr>
                                      <p:to x="100000" y="80000"/>
                                    </p:animScale>
                                    <p:animScale>
                                      <p:cBhvr>
                                        <p:cTn id="23" dur="166" decel="50000">
                                          <p:stCondLst>
                                            <p:cond delay="1338"/>
                                          </p:stCondLst>
                                        </p:cTn>
                                        <p:tgtEl>
                                          <p:spTgt spid="1026"/>
                                        </p:tgtEl>
                                      </p:cBhvr>
                                      <p:to x="100000" y="100000"/>
                                    </p:animScale>
                                    <p:animScale>
                                      <p:cBhvr>
                                        <p:cTn id="24" dur="26">
                                          <p:stCondLst>
                                            <p:cond delay="1642"/>
                                          </p:stCondLst>
                                        </p:cTn>
                                        <p:tgtEl>
                                          <p:spTgt spid="1026"/>
                                        </p:tgtEl>
                                      </p:cBhvr>
                                      <p:to x="100000" y="90000"/>
                                    </p:animScale>
                                    <p:animScale>
                                      <p:cBhvr>
                                        <p:cTn id="25" dur="166" decel="50000">
                                          <p:stCondLst>
                                            <p:cond delay="1668"/>
                                          </p:stCondLst>
                                        </p:cTn>
                                        <p:tgtEl>
                                          <p:spTgt spid="1026"/>
                                        </p:tgtEl>
                                      </p:cBhvr>
                                      <p:to x="100000" y="100000"/>
                                    </p:animScale>
                                    <p:animScale>
                                      <p:cBhvr>
                                        <p:cTn id="26" dur="26">
                                          <p:stCondLst>
                                            <p:cond delay="1808"/>
                                          </p:stCondLst>
                                        </p:cTn>
                                        <p:tgtEl>
                                          <p:spTgt spid="1026"/>
                                        </p:tgtEl>
                                      </p:cBhvr>
                                      <p:to x="100000" y="95000"/>
                                    </p:animScale>
                                    <p:animScale>
                                      <p:cBhvr>
                                        <p:cTn id="27"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noAutofit/>
          </a:bodyPr>
          <a:lstStyle/>
          <a:p>
            <a:r>
              <a:rPr lang="es-CO" b="1" i="1" dirty="0" smtClean="0">
                <a:solidFill>
                  <a:srgbClr val="FF0000"/>
                </a:solidFill>
                <a:latin typeface="Agency FB" pitchFamily="34" charset="0"/>
              </a:rPr>
              <a:t>¿Cuál era el propósito del santuario?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519692" y="1556792"/>
            <a:ext cx="8229600" cy="1108720"/>
          </a:xfrm>
        </p:spPr>
        <p:txBody>
          <a:bodyPr>
            <a:normAutofit/>
          </a:bodyPr>
          <a:lstStyle/>
          <a:p>
            <a:pPr marL="0" indent="0" algn="ctr">
              <a:buNone/>
            </a:pPr>
            <a:r>
              <a:rPr lang="es-CO" b="1" dirty="0" smtClean="0"/>
              <a:t>El propósito del santuario era para que Dios habitara en medio de su pueblo.  </a:t>
            </a:r>
            <a:endParaRPr lang="es-CO" b="1" dirty="0"/>
          </a:p>
        </p:txBody>
      </p:sp>
      <p:sp>
        <p:nvSpPr>
          <p:cNvPr id="4" name="3 Rectángulo"/>
          <p:cNvSpPr/>
          <p:nvPr/>
        </p:nvSpPr>
        <p:spPr>
          <a:xfrm>
            <a:off x="2779765" y="2668269"/>
            <a:ext cx="3664443" cy="2677656"/>
          </a:xfrm>
          <a:prstGeom prst="rect">
            <a:avLst/>
          </a:prstGeom>
        </p:spPr>
        <p:txBody>
          <a:bodyPr wrap="square">
            <a:spAutoFit/>
          </a:bodyPr>
          <a:lstStyle/>
          <a:p>
            <a:pPr algn="ctr"/>
            <a:r>
              <a:rPr lang="es-CO" sz="2400" dirty="0"/>
              <a:t>En un sentido espiritual, Dios siempre ha buscado morar con los hombres y no puede hallar "</a:t>
            </a:r>
            <a:r>
              <a:rPr lang="es-CO" sz="2400" i="1" dirty="0"/>
              <a:t>reposo</a:t>
            </a:r>
            <a:r>
              <a:rPr lang="es-CO" sz="2400" dirty="0"/>
              <a:t>" hasta que haya obtenido esa morada </a:t>
            </a:r>
            <a:endParaRPr lang="es-CO" sz="2400" dirty="0" smtClean="0"/>
          </a:p>
          <a:p>
            <a:pPr algn="ctr"/>
            <a:r>
              <a:rPr lang="es-CO" sz="2400" dirty="0" smtClean="0">
                <a:solidFill>
                  <a:srgbClr val="FF0000"/>
                </a:solidFill>
              </a:rPr>
              <a:t>(</a:t>
            </a:r>
            <a:r>
              <a:rPr lang="es-CO" sz="2400" dirty="0">
                <a:solidFill>
                  <a:srgbClr val="FF0000"/>
                </a:solidFill>
              </a:rPr>
              <a:t>Lea Mat.4:23-25). </a:t>
            </a:r>
          </a:p>
        </p:txBody>
      </p:sp>
      <p:pic>
        <p:nvPicPr>
          <p:cNvPr id="5" name="Picture 2" descr="http://2.bp.blogspot.com/_ay0cEFslYVA/SFR4Bjh9k7I/AAAAAAAAAGU/icRUJ5VWO1c/s320/PATIO06%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267838"/>
            <a:ext cx="2672261" cy="194421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0.gstatic.com/images?q=tbn:ANd9GcT-J7rYBaBQgczj-1BTkrNner7h9i0a_65nV-CJONeNWO4vvRn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267838"/>
            <a:ext cx="2493284" cy="184785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31493" y="5410038"/>
            <a:ext cx="8605999" cy="1384995"/>
          </a:xfrm>
          <a:prstGeom prst="rect">
            <a:avLst/>
          </a:prstGeom>
        </p:spPr>
        <p:txBody>
          <a:bodyPr wrap="square">
            <a:spAutoFit/>
          </a:bodyPr>
          <a:lstStyle/>
          <a:p>
            <a:pPr algn="ctr"/>
            <a:r>
              <a:rPr lang="es-CO" sz="2800" b="1" dirty="0">
                <a:solidFill>
                  <a:srgbClr val="FF0000"/>
                </a:solidFill>
              </a:rPr>
              <a:t>Jesús personalmente lo hacía, y en la imagen comiciona a sus discipulos para que bayan a buscar «santuarios» en los cuales Él pueda habitar.  </a:t>
            </a:r>
          </a:p>
        </p:txBody>
      </p:sp>
    </p:spTree>
    <p:extLst>
      <p:ext uri="{BB962C8B-B14F-4D97-AF65-F5344CB8AC3E}">
        <p14:creationId xmlns:p14="http://schemas.microsoft.com/office/powerpoint/2010/main" val="487688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1026"/>
                                        </p:tgtEl>
                                        <p:attrNameLst>
                                          <p:attrName>style.visibility</p:attrName>
                                        </p:attrNameLst>
                                      </p:cBhvr>
                                      <p:to>
                                        <p:strVal val="visible"/>
                                      </p:to>
                                    </p:set>
                                    <p:animEffect transition="in" filter="wheel(1)">
                                      <p:cBhvr>
                                        <p:cTn id="29" dur="2000"/>
                                        <p:tgtEl>
                                          <p:spTgt spid="1026"/>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randombar(horizontal)">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a:bodyPr>
          <a:lstStyle/>
          <a:p>
            <a:r>
              <a:rPr lang="es-CO" b="1" dirty="0" smtClean="0">
                <a:solidFill>
                  <a:schemeClr val="bg1"/>
                </a:solidFill>
                <a:latin typeface="Agency FB" pitchFamily="34" charset="0"/>
              </a:rPr>
              <a:t>Ubicación de las 12 tribus en torno al santuario</a:t>
            </a:r>
            <a:endParaRPr lang="es-CO" b="1" dirty="0">
              <a:solidFill>
                <a:schemeClr val="bg1"/>
              </a:solidFill>
              <a:latin typeface="Agency FB" pitchFamily="34" charset="0"/>
            </a:endParaRPr>
          </a:p>
        </p:txBody>
      </p:sp>
      <p:pic>
        <p:nvPicPr>
          <p:cNvPr id="3074" name="Picture 2" descr="http://www.headcoverings-by-devorah.com/Machaneh%20Yisrael1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154" y="1340768"/>
            <a:ext cx="8784976"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0827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264696"/>
          </a:xfrm>
        </p:spPr>
        <p:txBody>
          <a:bodyPr>
            <a:normAutofit fontScale="92500"/>
          </a:bodyPr>
          <a:lstStyle/>
          <a:p>
            <a:pPr marL="0" indent="0" algn="ctr">
              <a:buNone/>
            </a:pPr>
            <a:r>
              <a:rPr lang="es-CO" dirty="0" smtClean="0"/>
              <a:t>Note la ubicación de cada tribu en torno del santuario, lo cual demuestra barias cosas:</a:t>
            </a:r>
          </a:p>
          <a:p>
            <a:pPr marL="0" indent="0">
              <a:buNone/>
            </a:pPr>
            <a:endParaRPr lang="es-CO" dirty="0" smtClean="0"/>
          </a:p>
          <a:p>
            <a:pPr marL="0" indent="0">
              <a:buNone/>
            </a:pPr>
            <a:r>
              <a:rPr lang="es-CO" sz="3600" b="1" dirty="0" smtClean="0">
                <a:solidFill>
                  <a:srgbClr val="FF0000"/>
                </a:solidFill>
              </a:rPr>
              <a:t>1</a:t>
            </a:r>
            <a:r>
              <a:rPr lang="es-CO" dirty="0" smtClean="0"/>
              <a:t>). </a:t>
            </a:r>
            <a:r>
              <a:rPr lang="es-CO" b="1" dirty="0" smtClean="0">
                <a:solidFill>
                  <a:srgbClr val="0070C0"/>
                </a:solidFill>
              </a:rPr>
              <a:t>El santuario quedaba en el centro de las tribus, igual distancia para todos.</a:t>
            </a:r>
          </a:p>
          <a:p>
            <a:pPr marL="0" indent="0">
              <a:buNone/>
            </a:pPr>
            <a:r>
              <a:rPr lang="es-CO" sz="3600" b="1" dirty="0" smtClean="0">
                <a:solidFill>
                  <a:srgbClr val="FF0000"/>
                </a:solidFill>
              </a:rPr>
              <a:t>2</a:t>
            </a:r>
            <a:r>
              <a:rPr lang="es-CO" dirty="0" smtClean="0"/>
              <a:t>). </a:t>
            </a:r>
            <a:r>
              <a:rPr lang="es-CO" b="1" dirty="0" smtClean="0">
                <a:solidFill>
                  <a:schemeClr val="accent6">
                    <a:lumMod val="50000"/>
                  </a:schemeClr>
                </a:solidFill>
              </a:rPr>
              <a:t>Había un solo santuario, que representaba un solo Salvador, Cristo Jesús.</a:t>
            </a:r>
          </a:p>
          <a:p>
            <a:pPr marL="0" indent="0">
              <a:buNone/>
            </a:pPr>
            <a:r>
              <a:rPr lang="es-CO" sz="3600" b="1" dirty="0" smtClean="0">
                <a:solidFill>
                  <a:srgbClr val="FF0000"/>
                </a:solidFill>
              </a:rPr>
              <a:t>3</a:t>
            </a:r>
            <a:r>
              <a:rPr lang="es-CO" dirty="0" smtClean="0"/>
              <a:t>). </a:t>
            </a:r>
            <a:r>
              <a:rPr lang="es-CO" b="1" dirty="0" smtClean="0">
                <a:solidFill>
                  <a:srgbClr val="002060"/>
                </a:solidFill>
              </a:rPr>
              <a:t>En medio de las tribus y el santuario estaban los sacerdotes. Quienes eran los únicos que tenían aseso al santuario en el antiguo pacto, portando la sangre de los sacrificios, de esta forma eran los intermediarios entre el pueblo y el santuario..</a:t>
            </a:r>
            <a:endParaRPr lang="es-CO" b="1" dirty="0">
              <a:solidFill>
                <a:srgbClr val="002060"/>
              </a:solidFill>
            </a:endParaRPr>
          </a:p>
        </p:txBody>
      </p:sp>
    </p:spTree>
    <p:extLst>
      <p:ext uri="{BB962C8B-B14F-4D97-AF65-F5344CB8AC3E}">
        <p14:creationId xmlns:p14="http://schemas.microsoft.com/office/powerpoint/2010/main" val="388941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4392488" cy="6408712"/>
          </a:xfrm>
        </p:spPr>
        <p:txBody>
          <a:bodyPr>
            <a:normAutofit fontScale="92500" lnSpcReduction="10000"/>
          </a:bodyPr>
          <a:lstStyle/>
          <a:p>
            <a:pPr marL="0" indent="0" algn="ctr">
              <a:buNone/>
            </a:pPr>
            <a:r>
              <a:rPr lang="es-CO" dirty="0">
                <a:solidFill>
                  <a:srgbClr val="FF0000"/>
                </a:solidFill>
              </a:rPr>
              <a:t>Salmo 132:13-16</a:t>
            </a:r>
            <a:r>
              <a:rPr lang="es-CO" dirty="0"/>
              <a:t>.</a:t>
            </a:r>
            <a:r>
              <a:rPr lang="es-CO" b="1" baseline="30000" dirty="0"/>
              <a:t> </a:t>
            </a:r>
            <a:r>
              <a:rPr lang="es-CO" dirty="0"/>
              <a:t>Porque el SEÑOR ha elegido a Sion; la deseó por habitación para sí. </a:t>
            </a:r>
            <a:r>
              <a:rPr lang="es-CO" b="1" baseline="30000" dirty="0"/>
              <a:t>14 </a:t>
            </a:r>
            <a:r>
              <a:rPr lang="es-CO" dirty="0"/>
              <a:t>Este </a:t>
            </a:r>
            <a:r>
              <a:rPr lang="es-CO" i="1" dirty="0"/>
              <a:t>será</a:t>
            </a:r>
            <a:r>
              <a:rPr lang="es-CO" dirty="0"/>
              <a:t> mi reposo para siempre; aquí habitaré, porque la he deseado.</a:t>
            </a:r>
            <a:r>
              <a:rPr lang="es-CO" b="1" baseline="30000" dirty="0"/>
              <a:t>15 </a:t>
            </a:r>
            <a:r>
              <a:rPr lang="es-CO" dirty="0"/>
              <a:t>Bendeciré abundantemente su provisión; </a:t>
            </a:r>
            <a:r>
              <a:rPr lang="es-CO" i="1" dirty="0"/>
              <a:t>a</a:t>
            </a:r>
            <a:r>
              <a:rPr lang="es-CO" dirty="0"/>
              <a:t> sus pobres saciaré de pan. </a:t>
            </a:r>
            <a:r>
              <a:rPr lang="es-CO" b="1" baseline="30000" dirty="0"/>
              <a:t>16 </a:t>
            </a:r>
            <a:r>
              <a:rPr lang="es-CO" dirty="0"/>
              <a:t>Y a sus sacerdotes vestiré de salud, y sus misericordiosos </a:t>
            </a:r>
            <a:r>
              <a:rPr lang="es-CO" dirty="0" smtClean="0"/>
              <a:t>mostraran </a:t>
            </a:r>
            <a:r>
              <a:rPr lang="es-CO" dirty="0"/>
              <a:t>gran alegría</a:t>
            </a:r>
            <a:r>
              <a:rPr lang="es-CO" dirty="0" smtClean="0"/>
              <a:t>.</a:t>
            </a:r>
            <a:endParaRPr lang="es-CO" dirty="0"/>
          </a:p>
        </p:txBody>
      </p:sp>
      <p:pic>
        <p:nvPicPr>
          <p:cNvPr id="4" name="Picture 2" descr="http://bibisweb.files.wordpress.com/2011/03/jerusalen-desde-scopus-r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32656"/>
            <a:ext cx="4572000" cy="460851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92920" y="4941168"/>
            <a:ext cx="4285061" cy="1815882"/>
          </a:xfrm>
          <a:prstGeom prst="rect">
            <a:avLst/>
          </a:prstGeom>
        </p:spPr>
        <p:txBody>
          <a:bodyPr wrap="square">
            <a:spAutoFit/>
          </a:bodyPr>
          <a:lstStyle/>
          <a:p>
            <a:pPr algn="ctr"/>
            <a:r>
              <a:rPr lang="es-CO" sz="2800" b="1" dirty="0">
                <a:solidFill>
                  <a:srgbClr val="FF0000"/>
                </a:solidFill>
              </a:rPr>
              <a:t>Sión es la ciudad de </a:t>
            </a:r>
            <a:r>
              <a:rPr lang="es-CO" sz="2800" b="1" dirty="0" smtClean="0">
                <a:solidFill>
                  <a:srgbClr val="FF0000"/>
                </a:solidFill>
              </a:rPr>
              <a:t>Jerusalén donde después fue establecido el Santuario.</a:t>
            </a:r>
            <a:endParaRPr lang="es-CO" sz="2800" b="1" dirty="0">
              <a:solidFill>
                <a:srgbClr val="FF0000"/>
              </a:solidFill>
            </a:endParaRPr>
          </a:p>
        </p:txBody>
      </p:sp>
    </p:spTree>
    <p:extLst>
      <p:ext uri="{BB962C8B-B14F-4D97-AF65-F5344CB8AC3E}">
        <p14:creationId xmlns:p14="http://schemas.microsoft.com/office/powerpoint/2010/main" val="181817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b="1" dirty="0" smtClean="0">
                <a:solidFill>
                  <a:srgbClr val="FF0000"/>
                </a:solidFill>
                <a:latin typeface="Agency FB" pitchFamily="34" charset="0"/>
              </a:rPr>
              <a:t>¿Cuál era el mensaje que Dios quería impartir a través del santuario?</a:t>
            </a:r>
            <a:endParaRPr lang="es-CO" sz="4000" b="1" dirty="0">
              <a:solidFill>
                <a:srgbClr val="FF0000"/>
              </a:solidFill>
              <a:latin typeface="Agency FB" pitchFamily="34" charset="0"/>
            </a:endParaRPr>
          </a:p>
        </p:txBody>
      </p:sp>
      <p:sp>
        <p:nvSpPr>
          <p:cNvPr id="3" name="2 Marcador de contenido"/>
          <p:cNvSpPr>
            <a:spLocks noGrp="1"/>
          </p:cNvSpPr>
          <p:nvPr>
            <p:ph idx="1"/>
          </p:nvPr>
        </p:nvSpPr>
        <p:spPr>
          <a:xfrm>
            <a:off x="457200" y="1700808"/>
            <a:ext cx="4978896" cy="2548880"/>
          </a:xfrm>
        </p:spPr>
        <p:txBody>
          <a:bodyPr>
            <a:normAutofit/>
          </a:bodyPr>
          <a:lstStyle/>
          <a:p>
            <a:pPr marL="0" indent="0" algn="ctr">
              <a:buNone/>
            </a:pPr>
            <a:r>
              <a:rPr lang="es-CO" dirty="0" smtClean="0"/>
              <a:t>Dios quiere «habitar» primero en el corazón de cada persona de su pueblo </a:t>
            </a:r>
            <a:r>
              <a:rPr lang="es-CO" dirty="0" smtClean="0">
                <a:solidFill>
                  <a:srgbClr val="FF0000"/>
                </a:solidFill>
              </a:rPr>
              <a:t>(1Cor.3:16;17)</a:t>
            </a:r>
            <a:r>
              <a:rPr lang="es-CO" dirty="0" smtClean="0"/>
              <a:t>. </a:t>
            </a:r>
            <a:endParaRPr lang="es-CO" dirty="0"/>
          </a:p>
        </p:txBody>
      </p:sp>
      <p:pic>
        <p:nvPicPr>
          <p:cNvPr id="2050" name="Picture 2" descr="http://t1.gstatic.com/images?q=tbn:ANd9GcStP1DOlqvu3BWwrzoRp8bn_UkyM5HPvKap4zY6VEXXFuNU_xn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700808"/>
            <a:ext cx="3384376" cy="244827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843808" y="4365104"/>
            <a:ext cx="5976664" cy="2554545"/>
          </a:xfrm>
          <a:prstGeom prst="rect">
            <a:avLst/>
          </a:prstGeom>
        </p:spPr>
        <p:txBody>
          <a:bodyPr wrap="square">
            <a:spAutoFit/>
          </a:bodyPr>
          <a:lstStyle/>
          <a:p>
            <a:pPr algn="ctr"/>
            <a:r>
              <a:rPr lang="es-CO" sz="3200" dirty="0"/>
              <a:t>Allí dice: ¿O no sabéis que sois </a:t>
            </a:r>
            <a:r>
              <a:rPr lang="es-CO" sz="3200" i="1" u="sng" dirty="0"/>
              <a:t>templo</a:t>
            </a:r>
            <a:r>
              <a:rPr lang="es-CO" sz="3200" dirty="0"/>
              <a:t> de Dios, y que el Espíritu de Dios mora en vosotros? </a:t>
            </a:r>
            <a:r>
              <a:rPr lang="es-CO" sz="3200" b="1" baseline="30000" dirty="0"/>
              <a:t>17…..</a:t>
            </a:r>
            <a:r>
              <a:rPr lang="es-CO" sz="3200" dirty="0"/>
              <a:t> </a:t>
            </a:r>
            <a:r>
              <a:rPr lang="es-CO" sz="3200" i="1" u="sng" dirty="0"/>
              <a:t>el templo de Dios, el cual sois vosotros, santo es</a:t>
            </a:r>
            <a:r>
              <a:rPr lang="es-CO" sz="3200" dirty="0"/>
              <a:t>.</a:t>
            </a:r>
          </a:p>
        </p:txBody>
      </p:sp>
      <p:pic>
        <p:nvPicPr>
          <p:cNvPr id="2052" name="Picture 4" descr="http://4.bp.blogspot.com/_qLY8urwjKKA/TVIzRrk9IQI/AAAAAAAAAI0/9jeOmUzxBvE/s1600/espiritu-de-dio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4077072"/>
            <a:ext cx="2592288" cy="2443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91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down)">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3"/>
            <a:ext cx="4608512" cy="3672408"/>
          </a:xfrm>
        </p:spPr>
        <p:txBody>
          <a:bodyPr>
            <a:normAutofit lnSpcReduction="10000"/>
          </a:bodyPr>
          <a:lstStyle/>
          <a:p>
            <a:pPr marL="0" indent="0">
              <a:buNone/>
            </a:pPr>
            <a:r>
              <a:rPr lang="es-CO" dirty="0"/>
              <a:t>Y luego en medio de cualquier grupo que se reúna para adorarle </a:t>
            </a:r>
            <a:r>
              <a:rPr lang="es-CO" dirty="0">
                <a:solidFill>
                  <a:srgbClr val="FF0000"/>
                </a:solidFill>
              </a:rPr>
              <a:t>(Mat.18:20)</a:t>
            </a:r>
            <a:r>
              <a:rPr lang="es-CO" dirty="0"/>
              <a:t>. «</a:t>
            </a:r>
            <a:r>
              <a:rPr lang="es-CO" i="1" dirty="0"/>
              <a:t>Porque donde están dos o tres congregados en mi nombre, </a:t>
            </a:r>
            <a:r>
              <a:rPr lang="es-CO" i="1" u="sng" dirty="0"/>
              <a:t>allí estoy en medio de ellos</a:t>
            </a:r>
            <a:r>
              <a:rPr lang="es-CO" dirty="0"/>
              <a:t>».</a:t>
            </a:r>
          </a:p>
          <a:p>
            <a:pPr marL="0" indent="0">
              <a:buNone/>
            </a:pPr>
            <a:endParaRPr lang="es-CO" dirty="0"/>
          </a:p>
        </p:txBody>
      </p:sp>
      <p:sp>
        <p:nvSpPr>
          <p:cNvPr id="4" name="3 Rectángulo"/>
          <p:cNvSpPr/>
          <p:nvPr/>
        </p:nvSpPr>
        <p:spPr>
          <a:xfrm>
            <a:off x="4365358" y="4523348"/>
            <a:ext cx="4572000" cy="2308324"/>
          </a:xfrm>
          <a:prstGeom prst="rect">
            <a:avLst/>
          </a:prstGeom>
        </p:spPr>
        <p:txBody>
          <a:bodyPr>
            <a:spAutoFit/>
          </a:bodyPr>
          <a:lstStyle/>
          <a:p>
            <a:pPr algn="r"/>
            <a:r>
              <a:rPr lang="es-CO" sz="2400" dirty="0"/>
              <a:t>El sistema cuyo centro era el tabernáculo terrenal señalaba por adelantado a </a:t>
            </a:r>
            <a:r>
              <a:rPr lang="es-CO" sz="2400" b="1" i="1" u="sng" dirty="0"/>
              <a:t>Cristo</a:t>
            </a:r>
            <a:r>
              <a:rPr lang="es-CO" sz="2400" dirty="0"/>
              <a:t>, quien más tarde "habitó", "hizo su tabernáculo", entre los hombres </a:t>
            </a:r>
          </a:p>
          <a:p>
            <a:pPr algn="ctr"/>
            <a:r>
              <a:rPr lang="es-CO" sz="2400" dirty="0">
                <a:solidFill>
                  <a:srgbClr val="FF0000"/>
                </a:solidFill>
              </a:rPr>
              <a:t>(Lea JUan1:14). </a:t>
            </a:r>
          </a:p>
        </p:txBody>
      </p:sp>
      <p:sp>
        <p:nvSpPr>
          <p:cNvPr id="5" name="AutoShape 2" descr="data:image/jpeg;base64,/9j/4AAQSkZJRgABAQAAAQABAAD/2wCEAAkGBhQSEBQUEhMUFRUWFRUUFRQVFBQVFBUUFBQVFRQVFBQXHCYeFxojGRQUHy8gJCcpLCwsFR4xNTAqNSYrLCkBCQoKDgwOGg8PGikkHCQpLCkpLCwsKSwsLCwsKSwsLCksLCksKSkpKSwsLCwpKSkpKSwpLCwsKSkpLCwsLCkpKf/AABEIAPgAywMBIgACEQEDEQH/xAAbAAACAgMBAAAAAAAAAAAAAAAFBgAEAgMHAf/EADkQAAEDAgQEBAQEBgMAAwAAAAEAAhEDBAUSITEGQVFhInGBkRMyscFCoeHwBxQjUmLRcoLxFRYk/8QAGQEAAwEBAQAAAAAAAAAAAAAAAAECAwQF/8QAJhEAAgIDAAEEAgIDAAAAAAAAAAECEQMSITEEIkFhE/BC0TJRgf/aAAwDAQACEQMRAD8A7iooogCKLxSUAeqLGVJQOjJRYypKAoyUlYFy8L0BRnKkrUaimdA9TbKkrV8Re50rDU2qLWHr3OmKjNRYSpmQFGaiwzKZkrCjNRYyvUwPVFFECIooogCLxerEoAhKwc9Y1Hwht1fQkaJBD4wXhuAly4xNVauJnqgpIaH4g0c1WqY40JNu8WIB1QO6xg9U0gaOh1+I2jZUKnFHdc7uscyiS6I6oY7izMeZT4ho6qOJJ5rY3Hj1XL7fiIExI90WoYrPNPg6Y/txs9VYZjaR6N+rQvVDQDuzFwsxioSU2/K3MvUUIc24kFkL8JSZerey9KbVEjS25BWxlZLdPEVcpX3dQMOhyyBVGjdgq21ypMlo2r1YhepkHqiiiBEWDlmsHoGgdfXEJdvLnVFsUdEpcuX7pGhouayoXF7Cl3cwgt3cpjXD27vCTuhV1cLyrX1VG+q+ExvBKbfBpNugFiuIGpUyg6D9krRVq6Hl35+iHuqayrjPFrCxk7BG2ncw3ujeCYzmBadx+YQJ1MkArLCTFQ8jp7ITodsebfEURo346pUbWhWaV2tLsY2Nu55q3RrSle3vETt75UiWMVJysShFtdSiTKoRMSN2ZbaVxCrCosmlQkINWt0jlnXkJUt3wjVhcKkuiDwKyCr0XyFvCbJaPQvV4F6kSRYOWRWD0DQAxh26VL2smXHDEpKxCvukaA3ELjdCalYlW69Fz/lHrsPdYnDCBJPoEWMHVXIDWu/iOcGujKfXLzKKYk+DHL7oLgVIZnzvJH5rPK6ia4H7jDDsILnBzh4fqrN9h2QS0adN0WrVcgERHSFYtrllRpkFpG8jTzlcf5JXZ1fiilQpUzpAEHqr1qCHx0AJ9tEyWmH0nvAaaZcTsNfMkIbxhYG1bLXZjVcQHfimJJI7AQPRdEHt05ZxUOWCrnFmtOXVx7cl5QxUTtr0kSgVERInVEMLss5zHYb9uh8lq5UZxtsZba8BGivUrlK/82G1dNjp5FFaVZaJiYxWl9CM22IJOp10QtrtN0Ib2XUhWKVSUv0LpErWsihWGaL9UVsnIDQei1nUTJYx21VX2oJbORig7RJgbQvV4F6kSeFaqhW0qhiFaAgpC1xBX3SZWdLtfb/aNcSX2qUxckyT3PskUHaJkaCeSq3jJ7FamXRbTzbHwkR0MK7dQ8AxuEihHxulAPIgyJ5+SAUK2SqHDZ2/nzTtilqYP4hGx+xSZc4e5pIGrTMTuDvBRKKkqFGTi7QcqVtO0boo+rRNqRTMmpDcuhdp8w0280nW2I1MoYabnAkAQYdJ2HdN9rYim3MQASAI6fquRYHfTtfqFrw9tXstaekB7tTH0lKnGGN/HqMAMtYPzO/0WfEuIEvgctEuPPNdNUqOJtt2z2mfF6ovfN+E1mWepPnyWGF2DKgB580eueEy5hc6uNBIBA5DQb/ZYSyRT6bwxS1tCqXyZRexu5b3G6BimQ4g8letpB015QOa3UqMa6HqdRW7eqtfD9rmflqU3kObDTBDQeRnZXrjBqlKS5sgbubqB59FUZxbo0eN1ZdtaiLWtRLtrVRyzerIoM0XIpZ1UGpPRK0KCJIYbWojdm7RLlm9MVjsmZlsL1RRSB4UBxyroUdcljiCpEoKRz3iKvqUBp14DQToc4PsimOOlyAXjSGtI5OM+oQMvW95Ns3nld7ayAfVHm3ALW9wCke2rlgfrofuUy2NwMrSTplA9kmMIPbKEXuC5joERdeMGkyeg+63MdISAEWGCtY5vY5vYfqt+KOhs9AVso1w6oZMQ3fXmT/pVMXeSI6hIDn2KPJcSepVR7IHpKK4nR8QA/euq9xayhzIGmX6AJTlVFRjdsH4TWh25HSCY9Qny5sKNOnSrZi74jQSwv1BjXw8xKRrKllqNJ+WRmIEw06Ex239E/X3A1QUjWtalOu0Nk5SHGOcDkVz5I27R04ZaqmJmLMb8SW8/qjvAWBuuLpoDS5jC0vAiQDmjfcS380vsGocTM6gjWT0A5lda4K/h7Wp0jUecj3jVvMM3DfPmfZWvFGcvNjtcWRpUpbRbyDhAPh5nLsYAQC4tQ9j25dI1yiR4urh5phwmpcM/p1GhzJgEk5gPuPNWcUw3O1rWO+G1s+FoABJ28v1Q49Ul8F48uvGcUq0nUnljtHNMH9+SLYfcIZjz/8A9NQQQQcrgd8zdCT5rC0uCCuzyjCTSY40jKIWx1QGxupCNWtRKiGH7M7Jhw4pWtXpkwyopIYVUXgXqBGLkpcTO3Ta5J/FJ0cgpHOr7V5VC5t/C7zn8oKv3L/Eqld0gqShVuXkOI7q7Z37ojkqN4TnOyu29vLZae56hUSGbWtCum7OXTog1k0j8U9kRpJDK9pcE1ajf+PnAlb78SFnbsDaj3kAyA0TyEGPzMqXR0SoYn4r4XT3+6KVKGeiHDcCR9Ch+L2+YDXnv6olZ1w1jWiNOo91hlRth+QY2mS7wU2vmBBkexGydeF+F7ukw12gsdIIbI9YGxbGmu6L8I8NW1y0yMtQHdsgx/cIO66PZYaKVMMBc7u4lxPnKiKbRc5KLOb8H8A0n3prvZDGO+KKfIVS6Q2OgdLvQLqSH0LcUqj4HhdBPQO/8RAGdlrBUvsyyO39GJVSrX8W/Rb75xDHRvBjzhK+E3h+E17pJMuI3O+n5AJyYoRsRv4g2JZfPfyqgPHoA0/T80ApJ7/iZSa9lKq3Zpc09s0QD7JDpldEHaIlwMYfUTNYPlKdm5MeHVE2RYzWgTJhYSzY1Nk04XskIKBerwL1SBi5IfGb9DCe6h0K57xhU3SZSEWtcGds09N1LyxeaLnsYRDTAOhOnQFahWh0eoRy0r5mrkyZJQfD0MWKGSNnNaDCSNefNFrVr2ODmR3H1WzGbH4VYwNHeJv3Hv8AVY06pAXZGSkk0cMouLaYVbVpuOaMruawp1tewQ/4vPosrapuTskxIuioXOPYSfILRVus3pCC3mOS+GDbTp+91qp4uR8w06pWh0b8RMmOsfY/ZajVIAAWN5dMe0OB23HPVaaFQOcADrPfZZZDWCOhcI48aTgRHQrottxEagENJ8lxrD26pywqtVBDWOI+i51KjeUUx8ZiM5s7XN058xOkLnHG/wDFJ7H/AAbJzQAP6lWJcHf2s5COZ1Wzi3iqtQtKrXvAe6WMMCZePw+Qk+i5LbaacltF30wkqdDG3jS9JcTc1HZtw6CPQRA9EycK8bVGljKggaMDh+Ug6eqTrVojadI/VXaNNJsqKOz1MlxTeypTDmuESNNxv2I6rkV7ZmjWfTJnI4tnqBsfaF0jhjFviUGTvEO2iRpp++aX+O8HDXiuzZ0B46O5O9Rp6LfE0ZziA7R6N2FTZArYo1YrVmFDVh79k44S7RI1g/ZOuCnQJWMMherxepCNVwfCVzfi9+pXR7r5Sua8WjUoKRz6+fBkIjh15t0Qy+O60U7vK4dDzWGXHsjpwZNH0OcR2melmG7PEPL8Q9tfRLdCp4U2YdeBwykpXxawNKrlHyGXNPLy9Fn6af8ABmnqsf8ANf8ASVHaIdjV9kZkbv8AuVbN20eYE9glu9rZnkrqZxEpujXmrrTLZ9HIXK30LnLOkg7hZNFplg/M0cjAVy3tMtYeX3CHXFYEAA7SfLomrDy2oGv5lrfcaH85Wc+Ub4+poaMLsKT6bTMHmjjb1lIadECwumMp5LG9rAbLGzerAP8AEe+NRtI8viH3yOA+/uk+geid8QoNqMDXiQZPr1CCOs/gzAlvUAlWp0qM3iuVmNnRhqJWV3TDgxwcHHrEey9w6qx2gHnor9wGHLIEtMyueeTtM7MeNJWX7G6dRBya84O09V5WxerUDm1HEhw+U/LHYLPB7R1drn/LTaYLzsT0b/cfJXMRw5pow0CWiQecjXXzUflcGhOMX4Fm0JmCmCzQl4EyNwASOxRayOgXrRlsrPNyQ0lQcsHap6wPYeSQrB2qfsDGgTMgyF6vAvUyDTc/KVznixu66Ldnwlc24rqalAznmIN1KEXFTTy+iL4gdShFZqTdFJWb8MxMgpkuLUXNDLMGJBG4KRX+EyE1YDf6ATzXFmjT2ieh6eey0kK+JWtS3BFRpAOgduHeR/2hAMrrWJW9OpQLXgEE5Sf+Wg/OFz1nDTmvc152JjoRyM+S1jmUo+4wy+ncJc8FDD7IVHgHmid5gYBAade4Mrfa4LUpvDoloI1br+SarO1fcOa2i2TOpLdvMFYzy94XCEdfcc7xC0+G4DeZg7TG5TBgFT4fws+jajSAeQcHGPKZhXcb4VrfzR+O0tAkAxAgGdB3BlZcR25omgzKQ0tcW7QRI2nfy7qnO0kVHFrcvj4DTNFUuHIbb418Pw1AS38LhuB0PVWDiNN3y1GntMH2KzNUz25f4gOgWAYHS3kdFSucSZmMuCqvxvQ5Br1Ow9E6Ib6XLmgabiKbg7QGNjKsYdb1KrhI8M6nl5IZh79DJ8TyTruY/ZTPhVwGUv8AsPouXNNriRvDqGC3p+ENHytOnZZVBGixs6+wB7rZXE+a4lJt9NdRavoFZxG5AHoBC34fV0WOLWsnMN417wNFVw6rove9NK4Hm+p/yGvDnyQuhYHsFzbC3ahdIwH5Qug5Q2F6sQskyCvefKVzTiwaldMuh4Sud8V0t0DOb3o3Qq43RfEG6lBq7tVMi4lS41WeFXcPDc0dCduwK03BVB7li1ao3jLV2dDpXgdTzHVj/BUb/Y7aZGwJ59Y6pzw7hWhVoscXOdPKZceokbCVybAsTdmc2MzXjK9o1/7BdL4etqlG3cfiOBIlrBJcQBpPQlc7WrOnJLeFpjdZYJRpsytYxo5l0Ocsa9/RoEASXdAQ3QbkndB6fEtNjJFXxRoC07xtMalJuI4s51V1V8Auj8PTSY6rGT/f3+jPHj2fu8HTa4p12Bxaxw6EkvBjUEeSU/4iYQK9oHNyl9FwqBrdTGUtcPYz6LDBMd8JhzvE2NW5SejhpsEeoXrssOIIj8IGvaCjf/YpwcHXwcUqsBag93SGuia8cwv4FepT5Ayzb5Hat+seiXL2nqt8fkc/Fmlp1I7rNa2blWKdHNziNZ+y0nSJj1GwSwB8EwO/TaeX6orh18XMZJkyZA89B9FXOHNNIOLnAuJ2MDQxst+A4dlqZneQ8uvb9FzZJwnH7RrCMoy+mOeGS0DqYnt2Vq9q6StVo3wyNf3utN9XXnRVyOyTpFC4ryUPtasOPmVtq1dUMpVvGfMr2/TqkeVndjthDpIXSMCOgXLcAq6hdQwDYLpOcYQvV4F6mSabj5Ui8UUpBT3cbJR4hoSCgZybE2wSl69dqmnG6UEpPvnwVLKiV6zlTfCyq1FpqGQsqNbCGAXop12zs7wnvJ0/PT1XZbXExTpCSGyBDW6uPmeS4EK0EEbggjzBkJ6suJhUpgzqAARzEKMkL6OElVDM9oDDr339YCDXj3VSGs3mJWluJl5gfUBMuDNa0hxdSBHP5iuXSnbN1keuqAFxTuKJ/qOdJEhz5IPkiL+NmM/FHITufRM9e7a8guioRs5+jR5DmkL+JQphtPLl+I45nwACGDbbbX6FXGCk+kSk66V8UxT+YqGp1AAno0QgmJaCVusHy1V8VY4sdHT7rSKqRUn7ShTfzCZqFhlt5LILhJI37SEFwTC3VCJaQB80gj2lMl274bCOUbf6WfqLk6ReFUrYNoum30/CT9ZVi2Y0jM7PtIymB6mChuH1CGPB56gdiiOFVKrWCC5rddRr+RXPJVZqnYUwy5aCMr3eTy0D1j5luvsQaNHOBJ5f6CH1KweIqZT/AJNka/5NEfRaWxEDl3J9pEhKEe2E58o3fG1JKHMPi9VahaadKCV6eHwedlYzcOVPEF1vhw6BcgwN0OC6zw3V0C2MxoC9XgXqZJrqjRLuN0vCUyOQXFacgoGcm4hoalc6xjRy6vxFbbrnON2UykxoWi9a31P/ABe1acFRtMc1NFWVoJOgW+2p66mO/RWKeVuwkrwuzOiAPumTRescTqU4yPzdi3MEyWHFLDpW8H+VOlP6pVYFvNMdEnBMam0OD+NaTWn4Qq1DG7xlH008ko4tWqVpqP330HLpHRY27ydOSvgSiMFEbk2bOGbN1chtMa6SeTR1KdxwtRogOqONRw1DDABdy03ieq04C2la2zPht1cC4DeTu5zuqq//ADOdzpJM7n7H/S5JumdmOOy6bqoAkgS4nQAc+gCp1qTGgmr8xBgb5SP99VXr3ri6GAk9GyT+S0Mwe5ftSI/5Q366qErNZNL5KlUNzTAnb0WVPFTT2AI5g7forw4XrfidTHqXH2j7rW7h1uuYucRyJiPQKJJRXuFtfgr/AB21dWA+2g9Vm6lC3ZfhciW8x07hZkhwkapR+vBEitT3WTmeIqCmZlZASu/EuHHkCOEmHBdR4Wr7Ll2Ft8QXSeGRstqMrHxqyWulsFsQB4UMxOnoiZVa8pSEDRz3HbeZXPcYtYJXU8Ztt9ElYph0zogo5zd2g10QmtQLdtk63uHdkGucP12RQhfyrI0jv0RB9jHJa/hckhGVDUK42lotVOnAVunTQMG0AWkjufZFKOoVI2xzHzV6iyAmI3Mq1aoDBmJb4Whpgme/Iaphw7hXKP6lTp/TYNG9i87+yocO+EvPNxHtCZ2OWModN4zaRYohlJgbTaAPcnuTuVrq3RWt2vNVKgM/qhRE2ZVLgjcA+R19lo/mWu/UahZZPJeGmJkjXsjWxbFWvQOxG/PkR5qgLUtOh9IReqPNe0bWd1KxV4KeSwYachZU7dGxho5Lfb4V2W8VSMpO2VMMsdRoug8PUCIQfD8M20Tjg9lEJk0GaQ0CzXgXqBEWLmyslEACL7DpS9fYFOwTsWrW63B5JlWcvveGSeSDXHCx6Lsb8PaVpdgzOiAOH3HCruiF3PDDuhXfavD7TyVSpws08gkI4K3AX9CrtrgbuhXZTwe3ooOFGj8KAOSt4bPRWG8Odl1L/wCtjovRw8OiBHLaODFh2RAWpjnPRdBdw4Oi0P4ZHRA06ESlT0gmD30WTrVOx4W/xWs8JSdoSoqxMFJo3knoFtp2j3fK3KOvNPFtwk0ckUoYC0ckCs59b8Ok6mSiFLh3sn2nhjRyWwYeExCTSwGOSu0MH7Jq/kQshaBAAi0w2OSNUaMBZNpws4SAgXqiiYiKKKIAiiiiAIooogCQvIXqiAPIUhRRAEhTKoogCZV5kCiiAPcqmVRRAEhSFFEAewooogCKKKIAiiiiAIooo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SEBQUEhMUFRUWFRUUFRQVFBQVFBUUFBQVFRQVFBQXHCYeFxojGRQUHy8gJCcpLCwsFR4xNTAqNSYrLCkBCQoKDgwOGg8PGikkHCQpLCkpLCwsKSwsLCwsKSwsLCksLCksKSkpKSwsLCwpKSkpKSwpLCwsKSkpLCwsLCkpKf/AABEIAPgAywMBIgACEQEDEQH/xAAbAAACAgMBAAAAAAAAAAAAAAAFBgAEAgMHAf/EADkQAAEDAgQEBAQEBgMAAwAAAAEAAhEDBAUSITEGQVFhInGBkRMyscFCoeHwBxQjUmLRcoLxFRYk/8QAGQEAAwEBAQAAAAAAAAAAAAAAAAECAwQF/8QAJhEAAgIDAAEEAgIDAAAAAAAAAAECEQMSITEEIkFhE/BC0TJRgf/aAAwDAQACEQMRAD8A7iooogCKLxSUAeqLGVJQOjJRYypKAoyUlYFy8L0BRnKkrUaimdA9TbKkrV8Re50rDU2qLWHr3OmKjNRYSpmQFGaiwzKZkrCjNRYyvUwPVFFECIooogCLxerEoAhKwc9Y1Hwht1fQkaJBD4wXhuAly4xNVauJnqgpIaH4g0c1WqY40JNu8WIB1QO6xg9U0gaOh1+I2jZUKnFHdc7uscyiS6I6oY7izMeZT4ho6qOJJ5rY3Hj1XL7fiIExI90WoYrPNPg6Y/txs9VYZjaR6N+rQvVDQDuzFwsxioSU2/K3MvUUIc24kFkL8JSZerey9KbVEjS25BWxlZLdPEVcpX3dQMOhyyBVGjdgq21ypMlo2r1YhepkHqiiiBEWDlmsHoGgdfXEJdvLnVFsUdEpcuX7pGhouayoXF7Cl3cwgt3cpjXD27vCTuhV1cLyrX1VG+q+ExvBKbfBpNugFiuIGpUyg6D9krRVq6Hl35+iHuqayrjPFrCxk7BG2ncw3ujeCYzmBadx+YQJ1MkArLCTFQ8jp7ITodsebfEURo346pUbWhWaV2tLsY2Nu55q3RrSle3vETt75UiWMVJysShFtdSiTKoRMSN2ZbaVxCrCosmlQkINWt0jlnXkJUt3wjVhcKkuiDwKyCr0XyFvCbJaPQvV4F6kSRYOWRWD0DQAxh26VL2smXHDEpKxCvukaA3ELjdCalYlW69Fz/lHrsPdYnDCBJPoEWMHVXIDWu/iOcGujKfXLzKKYk+DHL7oLgVIZnzvJH5rPK6ia4H7jDDsILnBzh4fqrN9h2QS0adN0WrVcgERHSFYtrllRpkFpG8jTzlcf5JXZ1fiilQpUzpAEHqr1qCHx0AJ9tEyWmH0nvAaaZcTsNfMkIbxhYG1bLXZjVcQHfimJJI7AQPRdEHt05ZxUOWCrnFmtOXVx7cl5QxUTtr0kSgVERInVEMLss5zHYb9uh8lq5UZxtsZba8BGivUrlK/82G1dNjp5FFaVZaJiYxWl9CM22IJOp10QtrtN0Ib2XUhWKVSUv0LpErWsihWGaL9UVsnIDQei1nUTJYx21VX2oJbORig7RJgbQvV4F6kSeFaqhW0qhiFaAgpC1xBX3SZWdLtfb/aNcSX2qUxckyT3PskUHaJkaCeSq3jJ7FamXRbTzbHwkR0MK7dQ8AxuEihHxulAPIgyJ5+SAUK2SqHDZ2/nzTtilqYP4hGx+xSZc4e5pIGrTMTuDvBRKKkqFGTi7QcqVtO0boo+rRNqRTMmpDcuhdp8w0280nW2I1MoYabnAkAQYdJ2HdN9rYim3MQASAI6fquRYHfTtfqFrw9tXstaekB7tTH0lKnGGN/HqMAMtYPzO/0WfEuIEvgctEuPPNdNUqOJtt2z2mfF6ovfN+E1mWepPnyWGF2DKgB580eueEy5hc6uNBIBA5DQb/ZYSyRT6bwxS1tCqXyZRexu5b3G6BimQ4g8letpB015QOa3UqMa6HqdRW7eqtfD9rmflqU3kObDTBDQeRnZXrjBqlKS5sgbubqB59FUZxbo0eN1ZdtaiLWtRLtrVRyzerIoM0XIpZ1UGpPRK0KCJIYbWojdm7RLlm9MVjsmZlsL1RRSB4UBxyroUdcljiCpEoKRz3iKvqUBp14DQToc4PsimOOlyAXjSGtI5OM+oQMvW95Ns3nld7ayAfVHm3ALW9wCke2rlgfrofuUy2NwMrSTplA9kmMIPbKEXuC5joERdeMGkyeg+63MdISAEWGCtY5vY5vYfqt+KOhs9AVso1w6oZMQ3fXmT/pVMXeSI6hIDn2KPJcSepVR7IHpKK4nR8QA/euq9xayhzIGmX6AJTlVFRjdsH4TWh25HSCY9Qny5sKNOnSrZi74jQSwv1BjXw8xKRrKllqNJ+WRmIEw06Ex239E/X3A1QUjWtalOu0Nk5SHGOcDkVz5I27R04ZaqmJmLMb8SW8/qjvAWBuuLpoDS5jC0vAiQDmjfcS380vsGocTM6gjWT0A5lda4K/h7Wp0jUecj3jVvMM3DfPmfZWvFGcvNjtcWRpUpbRbyDhAPh5nLsYAQC4tQ9j25dI1yiR4urh5phwmpcM/p1GhzJgEk5gPuPNWcUw3O1rWO+G1s+FoABJ28v1Q49Ul8F48uvGcUq0nUnljtHNMH9+SLYfcIZjz/8A9NQQQQcrgd8zdCT5rC0uCCuzyjCTSY40jKIWx1QGxupCNWtRKiGH7M7Jhw4pWtXpkwyopIYVUXgXqBGLkpcTO3Ta5J/FJ0cgpHOr7V5VC5t/C7zn8oKv3L/Eqld0gqShVuXkOI7q7Z37ojkqN4TnOyu29vLZae56hUSGbWtCum7OXTog1k0j8U9kRpJDK9pcE1ajf+PnAlb78SFnbsDaj3kAyA0TyEGPzMqXR0SoYn4r4XT3+6KVKGeiHDcCR9Ch+L2+YDXnv6olZ1w1jWiNOo91hlRth+QY2mS7wU2vmBBkexGydeF+F7ukw12gsdIIbI9YGxbGmu6L8I8NW1y0yMtQHdsgx/cIO66PZYaKVMMBc7u4lxPnKiKbRc5KLOb8H8A0n3prvZDGO+KKfIVS6Q2OgdLvQLqSH0LcUqj4HhdBPQO/8RAGdlrBUvsyyO39GJVSrX8W/Rb75xDHRvBjzhK+E3h+E17pJMuI3O+n5AJyYoRsRv4g2JZfPfyqgPHoA0/T80ApJ7/iZSa9lKq3Zpc09s0QD7JDpldEHaIlwMYfUTNYPlKdm5MeHVE2RYzWgTJhYSzY1Nk04XskIKBerwL1SBi5IfGb9DCe6h0K57xhU3SZSEWtcGds09N1LyxeaLnsYRDTAOhOnQFahWh0eoRy0r5mrkyZJQfD0MWKGSNnNaDCSNefNFrVr2ODmR3H1WzGbH4VYwNHeJv3Hv8AVY06pAXZGSkk0cMouLaYVbVpuOaMruawp1tewQ/4vPosrapuTskxIuioXOPYSfILRVus3pCC3mOS+GDbTp+91qp4uR8w06pWh0b8RMmOsfY/ZajVIAAWN5dMe0OB23HPVaaFQOcADrPfZZZDWCOhcI48aTgRHQrottxEagENJ8lxrD26pywqtVBDWOI+i51KjeUUx8ZiM5s7XN058xOkLnHG/wDFJ7H/AAbJzQAP6lWJcHf2s5COZ1Wzi3iqtQtKrXvAe6WMMCZePw+Qk+i5LbaacltF30wkqdDG3jS9JcTc1HZtw6CPQRA9EycK8bVGljKggaMDh+Ug6eqTrVojadI/VXaNNJsqKOz1MlxTeypTDmuESNNxv2I6rkV7ZmjWfTJnI4tnqBsfaF0jhjFviUGTvEO2iRpp++aX+O8HDXiuzZ0B46O5O9Rp6LfE0ZziA7R6N2FTZArYo1YrVmFDVh79k44S7RI1g/ZOuCnQJWMMherxepCNVwfCVzfi9+pXR7r5Sua8WjUoKRz6+fBkIjh15t0Qy+O60U7vK4dDzWGXHsjpwZNH0OcR2melmG7PEPL8Q9tfRLdCp4U2YdeBwykpXxawNKrlHyGXNPLy9Fn6af8ABmnqsf8ANf8ASVHaIdjV9kZkbv8AuVbN20eYE9glu9rZnkrqZxEpujXmrrTLZ9HIXK30LnLOkg7hZNFplg/M0cjAVy3tMtYeX3CHXFYEAA7SfLomrDy2oGv5lrfcaH85Wc+Ub4+poaMLsKT6bTMHmjjb1lIadECwumMp5LG9rAbLGzerAP8AEe+NRtI8viH3yOA+/uk+geid8QoNqMDXiQZPr1CCOs/gzAlvUAlWp0qM3iuVmNnRhqJWV3TDgxwcHHrEey9w6qx2gHnor9wGHLIEtMyueeTtM7MeNJWX7G6dRBya84O09V5WxerUDm1HEhw+U/LHYLPB7R1drn/LTaYLzsT0b/cfJXMRw5pow0CWiQecjXXzUflcGhOMX4Fm0JmCmCzQl4EyNwASOxRayOgXrRlsrPNyQ0lQcsHap6wPYeSQrB2qfsDGgTMgyF6vAvUyDTc/KVznixu66Ldnwlc24rqalAznmIN1KEXFTTy+iL4gdShFZqTdFJWb8MxMgpkuLUXNDLMGJBG4KRX+EyE1YDf6ATzXFmjT2ieh6eey0kK+JWtS3BFRpAOgduHeR/2hAMrrWJW9OpQLXgEE5Sf+Wg/OFz1nDTmvc152JjoRyM+S1jmUo+4wy+ncJc8FDD7IVHgHmid5gYBAade4Mrfa4LUpvDoloI1br+SarO1fcOa2i2TOpLdvMFYzy94XCEdfcc7xC0+G4DeZg7TG5TBgFT4fws+jajSAeQcHGPKZhXcb4VrfzR+O0tAkAxAgGdB3BlZcR25omgzKQ0tcW7QRI2nfy7qnO0kVHFrcvj4DTNFUuHIbb418Pw1AS38LhuB0PVWDiNN3y1GntMH2KzNUz25f4gOgWAYHS3kdFSucSZmMuCqvxvQ5Br1Ow9E6Ib6XLmgabiKbg7QGNjKsYdb1KrhI8M6nl5IZh79DJ8TyTruY/ZTPhVwGUv8AsPouXNNriRvDqGC3p+ENHytOnZZVBGixs6+wB7rZXE+a4lJt9NdRavoFZxG5AHoBC34fV0WOLWsnMN417wNFVw6rove9NK4Hm+p/yGvDnyQuhYHsFzbC3ahdIwH5Qug5Q2F6sQskyCvefKVzTiwaldMuh4Sud8V0t0DOb3o3Qq43RfEG6lBq7tVMi4lS41WeFXcPDc0dCduwK03BVB7li1ao3jLV2dDpXgdTzHVj/BUb/Y7aZGwJ59Y6pzw7hWhVoscXOdPKZceokbCVybAsTdmc2MzXjK9o1/7BdL4etqlG3cfiOBIlrBJcQBpPQlc7WrOnJLeFpjdZYJRpsytYxo5l0Ocsa9/RoEASXdAQ3QbkndB6fEtNjJFXxRoC07xtMalJuI4s51V1V8Auj8PTSY6rGT/f3+jPHj2fu8HTa4p12Bxaxw6EkvBjUEeSU/4iYQK9oHNyl9FwqBrdTGUtcPYz6LDBMd8JhzvE2NW5SejhpsEeoXrssOIIj8IGvaCjf/YpwcHXwcUqsBag93SGuia8cwv4FepT5Ayzb5Hat+seiXL2nqt8fkc/Fmlp1I7rNa2blWKdHNziNZ+y0nSJj1GwSwB8EwO/TaeX6orh18XMZJkyZA89B9FXOHNNIOLnAuJ2MDQxst+A4dlqZneQ8uvb9FzZJwnH7RrCMoy+mOeGS0DqYnt2Vq9q6StVo3wyNf3utN9XXnRVyOyTpFC4ryUPtasOPmVtq1dUMpVvGfMr2/TqkeVndjthDpIXSMCOgXLcAq6hdQwDYLpOcYQvV4F6mSabj5Ui8UUpBT3cbJR4hoSCgZybE2wSl69dqmnG6UEpPvnwVLKiV6zlTfCyq1FpqGQsqNbCGAXop12zs7wnvJ0/PT1XZbXExTpCSGyBDW6uPmeS4EK0EEbggjzBkJ6suJhUpgzqAARzEKMkL6OElVDM9oDDr339YCDXj3VSGs3mJWluJl5gfUBMuDNa0hxdSBHP5iuXSnbN1keuqAFxTuKJ/qOdJEhz5IPkiL+NmM/FHITufRM9e7a8guioRs5+jR5DmkL+JQphtPLl+I45nwACGDbbbX6FXGCk+kSk66V8UxT+YqGp1AAno0QgmJaCVusHy1V8VY4sdHT7rSKqRUn7ShTfzCZqFhlt5LILhJI37SEFwTC3VCJaQB80gj2lMl274bCOUbf6WfqLk6ReFUrYNoum30/CT9ZVi2Y0jM7PtIymB6mChuH1CGPB56gdiiOFVKrWCC5rddRr+RXPJVZqnYUwy5aCMr3eTy0D1j5luvsQaNHOBJ5f6CH1KweIqZT/AJNka/5NEfRaWxEDl3J9pEhKEe2E58o3fG1JKHMPi9VahaadKCV6eHwedlYzcOVPEF1vhw6BcgwN0OC6zw3V0C2MxoC9XgXqZJrqjRLuN0vCUyOQXFacgoGcm4hoalc6xjRy6vxFbbrnON2UykxoWi9a31P/ABe1acFRtMc1NFWVoJOgW+2p66mO/RWKeVuwkrwuzOiAPumTRescTqU4yPzdi3MEyWHFLDpW8H+VOlP6pVYFvNMdEnBMam0OD+NaTWn4Qq1DG7xlH008ko4tWqVpqP330HLpHRY27ydOSvgSiMFEbk2bOGbN1chtMa6SeTR1KdxwtRogOqONRw1DDABdy03ieq04C2la2zPht1cC4DeTu5zuqq//ADOdzpJM7n7H/S5JumdmOOy6bqoAkgS4nQAc+gCp1qTGgmr8xBgb5SP99VXr3ri6GAk9GyT+S0Mwe5ftSI/5Q366qErNZNL5KlUNzTAnb0WVPFTT2AI5g7forw4XrfidTHqXH2j7rW7h1uuYucRyJiPQKJJRXuFtfgr/AB21dWA+2g9Vm6lC3ZfhciW8x07hZkhwkapR+vBEitT3WTmeIqCmZlZASu/EuHHkCOEmHBdR4Wr7Ll2Ft8QXSeGRstqMrHxqyWulsFsQB4UMxOnoiZVa8pSEDRz3HbeZXPcYtYJXU8Ztt9ElYph0zogo5zd2g10QmtQLdtk63uHdkGucP12RQhfyrI0jv0RB9jHJa/hckhGVDUK42lotVOnAVunTQMG0AWkjufZFKOoVI2xzHzV6iyAmI3Mq1aoDBmJb4Whpgme/Iaphw7hXKP6lTp/TYNG9i87+yocO+EvPNxHtCZ2OWModN4zaRYohlJgbTaAPcnuTuVrq3RWt2vNVKgM/qhRE2ZVLgjcA+R19lo/mWu/UahZZPJeGmJkjXsjWxbFWvQOxG/PkR5qgLUtOh9IReqPNe0bWd1KxV4KeSwYachZU7dGxho5Lfb4V2W8VSMpO2VMMsdRoug8PUCIQfD8M20Tjg9lEJk0GaQ0CzXgXqBEWLmyslEACL7DpS9fYFOwTsWrW63B5JlWcvveGSeSDXHCx6Lsb8PaVpdgzOiAOH3HCruiF3PDDuhXfavD7TyVSpws08gkI4K3AX9CrtrgbuhXZTwe3ooOFGj8KAOSt4bPRWG8Odl1L/wCtjovRw8OiBHLaODFh2RAWpjnPRdBdw4Oi0P4ZHRA06ESlT0gmD30WTrVOx4W/xWs8JSdoSoqxMFJo3knoFtp2j3fK3KOvNPFtwk0ckUoYC0ckCs59b8Ok6mSiFLh3sn2nhjRyWwYeExCTSwGOSu0MH7Jq/kQshaBAAi0w2OSNUaMBZNpws4SAgXqiiYiKKKIAiiiiAIooogCQvIXqiAPIUhRRAEhTKoogCZV5kCiiAPcqmVRRAEhSFFEAewooogCKKKIAiiiiAIooog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8" descr="data:image/jpeg;base64,/9j/4AAQSkZJRgABAQAAAQABAAD/2wCEAAkGBhQSERUUExQWFRUWGRoaGBcYGRwaGxweHBwcGhwcGhggGyYfHBwkHBgaIC8gIycpLSwsHR4xNTAqNSYrLCkBCQoKDgwOGg8PGiwfHR8sLCksLCwpKSkpLCkpKSkpKSwsKSksKSwpKSkpKSkpKSwsKSwpLCksLCwsKSwsLCwsKf/AABEIAQAAvwMBIgACEQEDEQH/xAAcAAACAwEBAQEAAAAAAAAAAAAEBQIDBgcBAAj/xABEEAACAQIEAwUFBQUHAwQDAAABAhEDIQAEEjEFQVEGImFxgRMykaGxI0LB0fAUUmJy4QczgpKisvEVJMIlY3ODNENT/8QAGgEAAwEBAQEAAAAAAAAAAAAAAgMEAQAFBv/EACgRAAICAgICAwACAgMBAAAAAAABAhEDIRIxBEETIlEUMmFxQlKBBf/aAAwDAQACEQMRAD8ASxj5KMnFitPLBOWjBnSPsvk/H5YZUct1xCjTkxB9JnDLK5UT96fX6YCT0DFOzOVaWnMVR4rH+rFxX09RiVenGYr7n3Lnf7/hj6OUYW5FEUD1KYO34/TC7NIAD73PoPzw4YYXZ2jY+uOTMnfQ8VLA/oWGKOEWXmPtX/3eYwx9lCf4R9BgHhR+zv8A/wBX/wBwxMpWak+hw7mdx9Pr+ePno2nYbkmwHUkm0Ri32UmPE4wPbzjjVKrUEDexy8e1C21PMS38IPdA6yemGYopgzT6N/mP7SsitTQrPWI3amAUH+NmUH0nDzhfGKGaVjl6i1NMagD3l6ahNvPH5y9trHfPdH3Rb0H5nDXs7xSrlayZmmpREcKSG94blGJswKz4YpcFQKR3ypiqoMFMQ1xsYI8iJHyOK3o48+UmmMpAD+MYoLE8hg1qOKqeULMFUXJgYFZW3QXxqj3L0JR3dQVHdVQILOdhPQbnBq5Qs8VSNNFbgCAAOQHIzzwflMmNage5RsPFzuxxB6Oqq6n3SdTeQvfwvixS1QqhclD2gNOuIpBDUCqdJHMSwvsT8RhNnYrVNTiSx67DkPQYZ8TzJdydgwFv4eX0nC37y/zfngFO3TO/0EJTAEAQByAjERTwSlAnkQP1ywNXzAUwgLnnFh/m/LAfJ9tHLHe2YenTwbQo9Biqmvhg+isC6g+cjFjQpyYQlEgXBwTRU9TA8TiCBRcT85wTSBYgBZPIfj/XC5dGxexHm0+3q8pFP6vjxaVsE53Ln29QHfSk/wCZ8RRYwmctFESlqOAszR39cNCMBZxZB8sLjMOSsdAdwfyj6DCrho+yPhVf6jDihT7g/lH0vhdwlfsnH/vP/wCOATFx/R+tOH9cc64GVr1M8GCkPVBJ5HvMRv5Tfzx06qukknYST6A/ljlXY8B6TU6dQpXkOe8ySULLDMLwQynmJmQdsOX9GxuF3kNpkux+UpgulHvkDckx/KNhMb9Od8L+NZcHhGa+zSVrK8aZZQpCz4R9DiL1M4mXema6mopU6oWVS5cCwDNAFz474Gy61aFHMrmKso1Fw41syt7QqqllgKmmSe6ATe+wwrE2pW3ZZkh9Gkja/wBn1Z34Zly5JIDqCeaqxCX590gT4YfsmMF/Y7xQNRzOXBBWnU105JnS5IJ0zYEqGkc2OOgRjPIVT0eeutg7Jywdl6OhNQ95rL+eK8pl9TeA3wZQOpi3IWX8TjcMDJSJ0qYppHQXP1wr9tqLg2DXY9FFz8sMcydRCDndvL+uEvFqumo6jZgo9BBj5YdJ+/wCIBmqhdyQNyAo6AbD0A+uJLRWiup2E8z4nko3J+eAMznvZshIJAMkDc2Mc+pGFPEuJNmailKLEU0aSXUbkQLAwTBjyNxzninIZVDatxVqhIEqnTmfM8h4D1nCLiXahKEC7MdlUDVGxMSAB4kjoJwvodpNTNSXJuxEagHpwsmBJKiL29MW9m+z9T275sZfLlaommlaozaOV1SmQTAIvtOKseOjJSATkE1AKSbHn0Ij6nHtTJwD3mHqfzwdQypR5MQQYjzGPqw3w6U90AlovpZA66YZoDqxlSf3Zv1ON9keG06SQg3FySSTa8kn5bYzJHfy5/8Abb/ZjZJsPED6Ym5BzMPn0H7VWF7BdzP3mxQUvgniQ/7yqP5fq354i9PAT2dF0ysUrYFzFKxwa/LAmYbCYp2O9DfKU5AH8I+mA+DZSKdUdKz/APjg/KTCxvpH0x6lMJq/ickg9SAY+AAxrko7YiMWy/juZZKdQ0oarB0gNpiRGrVBAI94T0xyjOdkq+RornDVUtqCkLPOefO6n4Y6KFYyk3d4E/ujdjy2GCO0XDxU4Zy0d1rzManAJ8IYGemCxZndeh6hxeuzlj9pMy2p1qImr7oVjyIgmDJIJBJwJnuK1sytRW7oBRmC7G4VFH+JrT+GJ5vhNfLkqmrQ1xHLkZjpcTt8caPsf2TdqdSrVhUUM8e8zOqmGI/cQFm8WAxZ9IqxspSemFcD7J1cpmFzGScVhDKaTwjkGAwDTocTYXUyAYx096DE++46XvjIZBIgeC+d2b8Sfhhzw/jPs53aNgdhptA6WI+AxDPLzlsVw4/1GBy1SCFq1BO98UvRrqABXqAfrwxoslWDnVMn6eGLK7a3CfdF2/AYKMH2pC+f6jHVP2lZIrvJ3uL+sYV5s5liT7ZiTvJH1xveLVJ7g23/ACwlzSW8cdKTi6NUrMZmqNbSS9RufMcgfDwwTwiiQrjn7NJ6zLfngviK92/PEqG9X/41+px0JWMluJleFZyjQzFQ1aiUwQhliBMVqk+JgRhvwftzkqGXpK9bvBYICseZ5wBt44z78OU8UyqOoZWKSGEg6qjGCOY8MH/2fccyeW/aTmalCmTWOgOATpEjujSSByta2PRik4psindjFzcb2DfMjC7jDFaRKiWsBvzIB28Jw6zvCxRY6CWR9TKSOrkkWsQDF+kYzvEvaVawpISLxIm0QxZjtEwPEgYnmqkUYo2i7sYaxrHU7NRh2p6+9J2IViZCgE26gY6tlzKr/Kv0GOcdmssadY0yxI092QQZMkyNpIEk+B646Pkh3F/lH0wEzsn9jGcTH/fP4gfjiTDH3Ex/6g/kP/LF7i36+GFSBr2CMlsDVMvOGApzbBuWyehdbb3gH5YmeXix8Vo8oU9CCR3iot0FgZ+Ppha3ELW56SP8qgH54YZliKqXv30Pie6f/AnGV4Zm9Tosf3Sd4nqHYADxIT4L44xLns2KoYU8w5pswPeY1dJPIf3YjpZSfM43X7IDRRGErpVGWARGkoQB0k45lT4mqZdWZtKrTVmYnmxJP9Bz2wzH9seS1MsVtJ91/Z2tcGNWrcDlhkYSfSMyUC9qezgSpl6VHVSp1HqLWqFtVKmAskrJlZQOYJiw8Maf9mpjLV/YLpR6YWmCCD9uxEkG4lSpjpGB+G9qMpxBpoVitQAFqLiGt94KbSP3gTbyw4z790xzq058l02+U4Oc2qi0Yvt7M3ko1Hwa3+Fn/PHxYb/xR89P4Yjl+YN++1/8WKBXhVPRzPoWP4Yl25Dq9jzgefKsgJ7se0dv6+J+MRjZZYhULdbnHOuHVA6hxyCW/wAC/mYxpsnxgKgVjO2kcyI5Dnyv44ohPixE42HVmJJJwFmNj0xk+KdvgKvs5IvHduu8XIAkTex5c8TyXbtHc06qaWWxAMmx3NgCJ545xk9ncQ3ii90n9bHFND/9sfuD6nFvFn+yJG1iD1B5/PFGVP8Ae/yJ/wCWOjoJK4mezFL/ANYyP/0f7mw4/sroLpzRKq3/AHL7qCY0iwJExhPxDJl+L5NDUddS0u9TIVl7zgQYNxG/jgHgWTcZaqyZjMI5zbUwFqlVIFMuWZRGpu6BM/THrwT4Iik9sf5fiHtSACSqoGE27ztJHoI2xTxKqE1Pp90rJC9NpI6MYvtfA2SXQiEG8CfnijOU6py9VmqwiqxCIijURc62MkgsYjpzvifMk5FWHSsNy2YH7Wgnd6SmdgWUBT5yWH+LpjpeVMU0/lH0xxktVeugIBZws2sTZljrsD4FSOWOicOz1Rqay7AglTDBhK2bvC289cJyVFB5IX9gHiiTxBj4D8cEeyv4YA4jn1TMsXJtEtv90R9cMeHZ+nVNnEC7MQQFUCSzHYADc4TO3tAdDLg3DdTS3uj9QPHHnHyKZ1XVYM2sOh9dvPHKe2H9qVbMMaOTZqGXWwZSVqVTG7Nuinkog9egx+V7Q5ql7laoASZUsWUzaSrEg/DDP4bmrbAjlpnYK3GFqFSbEVaTf5gy/MyP+MZ/g+ZtX6lma/TSfl3jjL5LtIKgg92oXDWEKQCGtedUyY8Tvhmme9klaqBYZfn+8KzIv1Hwxy8fgqKOSatGS4pxP2rBSToTuqJMd22o2iTe/K2AKtSLDzn5xGJ1aIDqDdYVjy94BjPxjE6VLVUaRIufQbem2PRiqVIhbtlmU4g1GqlZGhqZDq0RJFyPLcesY/QXtPaGkRMNFQT0YAj6gY/OpkmBcsdIx3HspnNeVyrzP2SrJP7ncPLqP+d8ReZHSZRg22j6i1yeQdo+H9cK80v2LRNzWP8Apf8AEj44Y0a0CoDaGIP+rcegwpp19aQeVKqx9XVRPpiGCdlY34OwpUatQgtFRgiCDMBViOcRbl1x9UFQPrcSaltWru+RAiBsJ85jEsnDZQLqAIbTpEAkswE6r8mHLr5YpqmvR94VCF39npLGOckrz8Dg32zOLYHlOFM5qa2BMwFIAKkH3QOQkCw+eE/Gsl9ur6QRLGRuJ3U2jnaT0w8ynaHK1Kgq+2JcbgpD2/fKgx8ROKK2covX1QvfggyWEg/dIHMEjYXHrg4tp7Qqirh/ESJoEkq10ndWmSJv3Tc+c9cMG4joVmCyGRTfwm08pn5YzvFqoXM0wq6W1qYF/vAiTtMem+G7jUrj+AD5tH0GKFFXbBb1opyGfNXimQqadOpaQH+dv64W8MqVdEHR7Js1VNp1alpgSeWnSw2vM8sFcLrhc3w99FR9NOm2mmupiAWNlmScI6XFdNMjSY9rUa9ruEHxHs4OPRX4QLbs1NIEIsjcSDFiJIkdbjfFWYhsvUU/eDDeLFm540vayjoytRkoBmVVSmU06aYLe8IOyltgLluk4Q8NyJrIFBBMLrWQXhhJIWwIF5kj5jEmRcnZdhlFLYf2S4aCrZjWBU0gKWkqFQBNRi51GRtt0nDrhtAJRVbTJJhQoBJNgosABAHlhT2czD0slmqjgt7MOBcAhUNxex7wMDfrjNUqWbq6ClR9GlR/eQNQkNF5iRz29MBlw8kMTt0+hz2lX7apuZ0k/BcYvtfxiKP7PT93UNZ/eYX0+IWQI6k9BjSVK5p04qML29oTqJJMAUx7zEdesQMZbtD2eqftNOiqVCilEY6bgvDtYdEIknmD0xmKKXfoyaqNfpkqNQi2wPM9OcYJyOUaqdKrqa0DnHgPy+eOn8X7LHN03QaFNKfYxtc2Ut0KwfAxa2A+znYFss/ta1VNY2VTYebGBEdPjhv8iKQD8WXJI5zmaFSiyh0ZDvcQTB3B236YdZziRbJExeodJtb+8LtHrH05Y2HHqWvSrBHDMBuGsDvzta8YymfoPUptSpr94DSogRq934/MYyMvk7QeTx3idRd2NeDUKeayYL01cUitOoLhx3AoqI4nTELuCvURfAWa7NIlNT7V9L2UMjLUOwKlLgAWOvVEEDmDhv2U4fUyLU9RINQEtHJgSCsi06YPx5DDrO8aRa9IuTpX2xYkWhl/dIkm17R4nCnOUZ0itePGWNSkjnfEsgKSBouSyqZBDGNLXFiB12mb46L2TzOnL5cSCNA26mfgZ54xHHsxVzjtVFIrTRQE7sAAkxawEkGw6YE4bxfMUhKVGCgQA3eWfAHlhs8byQ/yRvJHHP8AwdH4jXANebe68+aEHx3U4DUBVrnaEj/VP4fTCUdo0zFNZUq+gK43AuIIPNSCbHaDhguY1U6/KQo/0lz+GJficex3JNaPKud0OigkFhTYEeV7+aj/ADY1ORbMJV7zPVVrlnK6RNwsbyPKMZbI8JevSpulmogSDziAF36rN7W8caQ16g0ltRLE2CAC1jMHcSLnlGMyxpaH4KlpkO0nZ1K/epqtOsOYFm8GjfbfGFzuWfLimWeHYuSoHuLsJ5yW9LY6V+0BVneb/lfGfzHCErOXKiHYA8564DDkrUuhs8Kafoy/ZuiauYNSGISJZjPfJt8gTjT1BpW3NB9TOA63AWylRaMCKqPVCAHUqoRBqX92CTIgqAd7jBFTgzoWZSGR1AF5KkXKsNpEi488XS/sjzeP1dbKezNUDO8OkgdxQZMR72+EGdzakCmFlhUqFjO693SB46g5nxx9xXs/VENUCaQq8we7y9TPnvijI8Dr1u9SpO6KYOkEyY2JHgZxZpnndHYKiUyQ9d0dXDRR8VBYkkSU07GJuYvthdkuLOfZ0lRoY6lIgqQCZghVAI2+E7wReNZsJU1zqIVoB6wecfG/PCvhnHNAWlAZD3u8AdDe6CNVgSPe5EHqMIx/ZXQM58XQ24/VC06iUvccNIUQQDM6g24MySNom2I5HhdUZanSp0/tIUszgimATJBIuTuSq3ki4i7vI6CsASG94khhp3VZEhps0+A5jBVTM3ueR8I/pgpQ5FC8jjFKtoR5bgtOi3tf7ysAAXYEaALRTQzoX4k7yb4pzdICuKrbHunwYGE8pB0+idcF8RYBoDX6zFjYBhzU/I4Ho10qIykAjYqfgQfp6g4N4U4cQI5nGamwfL5uC42ubT1wN2ghqUklYiCN97DTzM29cIeL5irlMyqd6pTq3QxLWiQeZ0zvzBHOcDce4iaqr3zp3AUD3v4pvA6CMeW/GlGR72LPCStA+c4aMuym5qPqLEgKQZiwFhY4I4e0kHUbGw26jf44U5eoW0IzMw2UkzB3j1jGi4Nw8aNTbSJ/xbT6x5Tj0Yx4x2Nx03aQ8ylMVEKuCVkGTYjmDPJh+vFP2g4G7MquV9jMtUpgLU5afaDYgnmDE3gRjQ0VjcyvM8x5nnB54IGVGgqRqDEg851WJPl8gBa2EyjuwslNUDcGpIs5cDub6DNSVIB1MxbSuo/dUeJnCXiXZOl+0FlAFOC3s2Pd1DqWPunffD/gdUio6kAabf1A6He554Cz1YV64Sl90y7cgBeJ6m2PP+ScZMX8EPaOd8Qp0/8AqBp0iqo8L3R3Q0QSOo1RtbeMaPhVJgKlNtx0uCCmgEHmL7+eBM/kivFFqOV0syqCxgX7vePgDJJxov8ApDIpUXZabQf3hrEj5z5jxOPRrljsiji+z/2F9m6Qp5l1aAs1AwMxpaHU2MxafjjQZlKbjTTembgg+8VYbyCA2ki1ueAeF5hHVXWPaFY1dVJgT1v8Me5DLu1QAiATYkjnzsbW54gknKWhfPi/wWcey9SnB1DSWCloCqXY2RZfvHmeSiSYw14bVSjTavWtRy66if3m+4q9STeP5euKc5w18xmkq1I9iD7PKUxEaWEtWP8AG4UmfurpPMYN4XTOcqrVAX9mot/29pFWoLNX0yO6sRTnkA3jiyGBWgZ+XNwafsM7P8IqMauZzagV8xC+yMMKNAe7SnqwJL9S3hhWOzHsDVVb0CupRGogi2ksTMAGVIFxKm6331LLgCNzzO/oOXP8cA5uiCIHd5TPM228/wAcNnHmqJcc3Do4721qVAKaqv2aqJJI942gjcKBEGNycbvsWlNcsgomVIs0G52f11A4V9oeBhquogahG8bwNvhhjw3MKCtNGfVedaCmtgPde6kHl5fHE3SSFyV7MhnONUKiulSm6VAbNTvtYyGIjyPlgPL53LVDToU6dUPqABMHXIg+0iIgAHUJtM4lWguXNNWZuZLchG0gbDDLs1RX2pYpSQCwYIFJJ5ajfYnn0xaoUJlxZpHIo0VROkDzjn1k/U4up1NaDxF+oP6seWACklgT4+E2/IfDEeHvc+JJF8HxAbCKxaIaG07kfeU2gj9QYwi9yuVJEVFZhPPSBB9VbbqrY0D1bTG28mIHOfp8MZDigIzCn3qfsqhQ+hJX0JsecjGxRqYNmqlSpVNSoQiUCXJJuFCsFRf4nJJtucZLKO1TNsDdnkx4xqgD5Y0PaPNFvsgf7xqRIJ5BSx/1GfTxxl+GZiM5SeY+0Bn1gfgPXC8hThdSTNdluFQJIJVgGUgbML289/TxxpeF0wQRuCJ81bl6G3pj4gBYIOk3J/dad7bA7+BnFuSGm3KGiNo98R4Wa3KT0xNJn00aSpFlOmUsbrybmPBvz264IyxgaR6T4cvTl4R0xRnOICkJbmQBfct54ScU4wVpssw7kJ5WIqEdIH+8YyMXJ0KyyUIOT9FPaHj6k1EoltbCDUVgFIFoNpYSNxHODvivhHGWoUtNOmASO8zNufL8MI6fvRHTw8CP11wU0RPLl/X8sXfwccuz56f/ANHLegbiFZqhLudR8dvQdP1zxZwHipytZagn2YP2gtBW0mNpG/pGK2eSBIAF7np48vPHuYzaOrAKJKm4iNuXdG+GTio/SK0TRzZL5dnSeJ8LShWL07U3h1jYExqC+Bsw8/DF3Bcga1XQTNP7+4lRYgfzk6CemseQnDqjV8rQp6WkIkGLXAUmdhG/lIwTwbO/s+WzNUnvSEWd9TgAR/CtyTNgD0Jx5XxpSPRyp0n+lHa3MCqyqpI1tWQ3gLl6YBzNQH7urT7EN0tbfGs7NUClBGI0lgNKxGlTcd3kIgAchAxleyrUc9VNY6hTp0KdNaZZSrBWYkkr7wZirkGJtMxjYvX95r2m/WJJ/PDiVhC1u8SDYj5nb4BcDZ+oFRTP3189xj1agSmvMmT67D8cLuNyKMndnAj4/ljkjkBdqlh0MXKmfMGMZrjVTTRQm41mRf8Ad/qcaPtJm1dEqDcNMeDAfljJcdzuqksW0sPoRfAcWmMpOgTMUhHORhrk6SqgUwZBBnrJMx6+uFWRBZjaQNx6wPrGHIqEXJRSfBnP4YvISoA0dJ3Q2Ecjy9PjG2LKVUF2UNcXI8DcGOnL0xTWg+89R55QVX4D88UZfKlahYySQIm56GT5R8MEEkOaNBTfc9Zv+XpGM92vyrezBU2W5gbBu43p16Ww7ohuawes8vHpirNVUCnUPaagwCbaxphhJtpHNjYDAhRRhc5XDvUYmQF0iPEBd/L64yubjXzAkx5bfG2HfFavs1K+O/UfdPiCDIPPCStQJqlQCSTYAGfhhGRlCX4db7PcS9rQp1LamENfYizX6Tf1GPuJ1EDLoJDtHuFhHiQD3gRyibE4z3ZJK9FCpAAaCqPuD10/gefhholAN3mM7nrJO8xyMXxBkyKL1s+iwybgmy6lUNasuoqi010oCbu53K9YAicA8a4O1auxRXnuwApKmy3nl4+Xrg3J6mIdLK0r7RiJMbpRpqJIF7yBvJMY1AqfYFDJqFWCAxZisLqOw7xnwwcJS0+gczjKNNWjneX4FXdv7oqIA1sQAefWSOkDGmyvZKiqDXqducmB8OQ8yTgWt2+pUWWm1GqsqDfTqUXUDTq/h2MWg8xggdp1qn7CnVdv4lCAdJa/ynAZfJ8iSrpEWLxcHLWya8OCAimMvSGwK0qlVjtuSLG/3ZjrjPcXFJXmqWqu8juqyGICzo0gCbCZuRhxxPixUEAg1WEBUaqxvyU6vnAGJ8I4CVda+ZJNUXCFtQWfdEncgXCiwJJucIhla22yqWJcePFHvCOzyVX7pqUKtMIw1AmAw7jSGPSCLEEEHGhp5b21GvQdYZaqVHH8IOl4vcaTNtwYxKjxSp7RG3Uoe8oDEGIjWpupsYIsYgnFPZs1WzVdihCFKhkkMIkaQp3Jhbgi3PxshkjP2QeTGSVUODQpU6XtadMU6uYVGqnnJAmb7nf0GLxnISHHIjfexwuNYvTnVuB4QVJH+3T8RiutVaNGlmbkFUk/Hb1xTFaPNfY/y8LpB3VQo62AB+MYD7QkCkOdyfgrfO+K+F54VlX2kpVCyykQTFiy9fGNvmaO09QkIosGaB15XxlBezNcUzZilTG6lpHoVj4/XCDi1cr7yfZtEEEgzE/Dlhn2nqFKxhSddxcDlNyfwwr4tVDUNa3CNDqTcExF1MEfxbY2SDg6CeG1IRnB3YCfAXt6nDLL19Qk28TjI5bO1FWmqkBJfUxQE8iO8bc/TF9XirgGKgPId2W8xePWMO+SK0TfHL0aGvxMKe6upuWowPhv8sLs5m3Rw9StDR3aarAv/Bdm8/nhUFqlZLtJ3CgCfDUL/COeK6VdzIhQOcQB5HZmPxx3yxDWOXs0mQ409eIphTJB1MxEDpEXM2BwVmWDyNIKoApt77sQVTxVffYbGQORxmeD5w02OoWNxpB+kRh1/wBYUINgFluZYk7nSF3ueZxykmc4tBHFUoGoFcK7KqHUyB7ayvekEAEknpgOrSoUjqpoqSoYgDnLA+IA04WHjsE6gE1SWNQ6dXILAlggEjqb88Z3tBxsVGUUgQFBEmxaWLEkclkwF5DfnhOZKUaKME/jlbGvF+1jKD7EBR+9Y38PzxnE7QVZZWdof3tNp/UnpJxflOFl0ljv0IHxscfVuzhnutJ8RHzB/DE0YQj0PlnySdmiyH9oFDKoBTpVKjhdOtiFMDYA30r4AYacI4zWzae11mkrG6qdI7piNZ7zG8mCNx4TgMxw16dmXnzuMbjs7QRKNELFQnvMDHdMq8CZACOIPUstie7jsvQ3BllKT5BtDhFGWYhBJOrusCTN7sBN5+eIvmarnRSpmjTmC7RqMdEWSJExMDDhs/oOmvBU2JJkDcmZFpEeAOPOHZKmuXXuwzjWASRGq915mIF/DlgseGE1d2Dl8jJjdVxF+VcioxjRRUjVppxrMyq6iSzX+6N4A53KrZtvvybgQJIBa5B03JEiSOW2Pny5Vlkh2pqzqoDaS+0sfAH3rCAYBOKKVNg9One1JmJ6uxViR/hdh5AdMT5MNy6K8XkLjd2EHjA9qAXo1AYClGIYxYA0ws6hMSvqMX8V7QmintFP2pYLTWdMs1lk7gTvPK3PGc4FxFqrD2tUrRNRoAgaU1KsBtMgXN+t8bCjwnLNVpUwzO61Ufv1S0BG1A6RzMATtvvgfgqQE/JThXs1GU7Phaaq7sXE6yIgsffGgg6RNhBsAMejhxVoV5NpMkATtqHXw9fOWcz+i4EsL6SefK/SfG2FZrvQpIztqLtqduUswJ9AIA8Bi5HktWF5vh5HdY02+8IcIynqk3NyTMxuNjGFOfzoetTSQdEyZBuTtaxgC8Wk4u7RZqmy99NY3BiBa4hps17xFsc+znH2V9fvGe6Baw2joOh3NzF8NUTkaDtJWRnRN7STEgAkqJ8z9MIaldqEPZkHdcH+IAqD1gr8iceZOt7Rizgam2P7sDYDkOXWwO+Ps33lKNcVRJ8CGB9LyPI4xmte0LsqoNK+zHfeynptv8ZxKnTXcAjnfc+J525eN+mL+MUihGqIJAEeE9PTCmpmWMkGI5/05YXO0zsbTQy/bQBHIAD42FuflgWnU1333A/Xpc845ADCmtmDYdcXrVKgAGCZ+Hh4YXQ1bYyTMjb54Ip5k8rdMKkqyYG3Xy3Zj+GCKedG1MFm5tNvVvwGAaaDtMYrmdg0N5gH6/XCvjnBEtUpKE3lfukdR0PPxE7HBSZuJEgke9A28Jm7fTAeezZCRJ3n0H/Jx0LsCRXkqtjeFHWP+Bgh89pkRIETFiJso8STsPXCDL5vY9PdUfrfx5ThpwsSSzGyyx6aog/AW/5wTiapeg3PXpEGJgExtcxAPO53640nYvLkUBVqGSO4gjZVZivn3mZvXwxj6+egsY6H8R8Dpxu+Ed3JU5iyL9JP1OEZ21Cv0q8SKc7/AAuztNXaitQgLUYs8mJCjVpnxOmfCcXZrP3Pdvy5zBgaSNwYm17YyB7RjMcSoqv93TDqD/EUNx8N8POPZNxRd6LFGCF+6bGO9DIe6228TOCwZvhqLXZ3kYPnucX1os/6lmgv92gXYNVJ8fuqCxtblhFxTM5hlGVX2WpgSqUVaQCSI7w1KxBtHU3GKOCcYrkBq9RRS+73QGeDcUwANQEXYwF6k93Dzh/bGpl3ZcvlaCtUMtVeo7PvpBerIVgIiFKqD3RscXTkmQY8cn0MOz/9mzrQDZtzQphBKwNYElm1GdKC43k28saCjVyeXoucoNIpxf2DksTy16JqPBsJ58secA4fVzK+0zlYV5MgLAppHJQvdLSNyO7eCSca6gqqgCCANgth+p/HCLsOapmE/wCvVcwxC0XsFJIB0gsJgkmFMcz8tsF5fjBWmUrUa2i/fWm1QdJGkGwnljQPWLSGiSZPQg9J32PnjzKUyogGPDDE9C2cxzdZ8z9nRBcIdMzpmOUMQR126YKTsIFVWq1QpuWNtCncDUTc2ufhjY8RyDVCW9r7p501Yjr9ob/PCV6Uvqd/bssmmjd2mD+++8gR8bDYwy9GoUZvhVOk4amSQdukAkE+pEbdcI61UanC01lbAkltSgxEb2JJ+Po3zOa7tUl/aFR9o493Ue6lNPASbefOcIHqVXY99tIJgA/lGOqwuSqh1n8or8iTMiPwxns1wFxIUmCbgj8RfFdHjNSxufIx8j/TBI7Tke9qHmv1jGtxkSKGSHQpqcJrAzom3I/ngdh3tJ7ptMgj0A6fXGko9p0HNZ8ZH4YF4hxyk+4pt8/wwLivQyM53tCJG1tAi9r7AAc+kRg4NB0oABG9yb/ScUZc09cqNgTHp44LLAmRYn8NsJnp0UQWixUCqWb7vLC3izkovisn1J/LF2ZrzCz4nwwJx6ofaBVuRAAi58h64xHS6FlKpsvz6Yb5eqAAv3RBbxjYfGMZ9pm++GmVSCq8yQT5DGsCIdxNI0puzDW3qdX0Axtc3WK8McTDJStyvbn5TjnuZr68xUv/AAjfwFvhtgzOVNNIpodWMT3n799mRrb7FdiPXCpx5UinDPimyXZIj9po9ZY+ulsdH41nDTVoTX3GhAY1QpsegjeLxIFzjl/ZUEZ3LgbhxI9DPxnG67YZwJablSB5kQJ+eFZVeVFfibxSF3EeFHNKukwqIhrVWAEsRJp0oB001DABRba0KJa8Gy1CvXTLqSqFoBpzrZlTSIYCBC7uBAiLCcY3jOfdaaIKjrpVYW4mUGp/izCTaDY2xuv7JeD+zqVKtWzogRQb6de5BmJhdMcojFvR501b+vrs6bQyy0qapTAVVEADp63+M48qZqAF2/Ln+XwwJxKo1o8fXAH7aR3mXcCATFhNh5kf6cDQMVYy9uHW+3wI/W3pgLOuVU6TqECRIDEfS/X6TiVHOioBbAWYcirIuB0+MRzxqNegCvxkt706BGlVgi/MmQNthsOc4Br5OrmidTChl5HdB11GAG8KdI57mBJMdWebzNBWmpRpgHmSIPphFxvi1OqhWai0wYCU4ph/QCSPgOd8NoHlbKq/s8wUy+XXTlqR11H2DaNxPOBN+vljK5aqS5b94kiDyJJj542OXdTlnpipSoK1M62kFlUmNKJIJESJ6nnhBl8pSpXLwvVlOqDtI2E9LxbAfIk9jvhkxFTytQDkPX8hiRyhO7jyufxGDgsj9fo4FrPG2C4ITGbKv+mDqfgB+ePV4VT5gn/Ef6Y8XPEYrqcQ641JASthFTJoqnSACefhzxSzRfp+oxXTzOqbTMD4/wDGPcxUEfj+ueFZKb0Nx/VbKqALPJ23OB/bTXRpvqEfE/lg2kNFMnmcJmqd9D0IwKMltFNYfaNPInBmQksWP3R+vrgOsv2jeBP9I64YH7Oix5xB+H6+eOZyWgbI8XajrKxqc+8dwL7HkTOK8xxGpUaXdmO0k8vM4GanEeU4nQTnjaO5Nqh92Lof95TbpqPlaPxw57Q/b1V0me9pEQYuIO9tj8MZ7gzVEdfZtDMQBIgEnYTefIi89YwcK1So+kAAywVQBcgTzPIid8J4tzsvw5IxxcWiqrlHriqxUllPui8wdNv3QBHn6TjoXYniVJaIy+pvbaiYqDS1TYKEJ/cU3U965MGcc4XSaS07moSQirY6iBckxYkQRvINxcYqq5qqoire8AggyRaJFiec73mTOG3vYrjFKl/6dvOZcAhu8i7FRLgjkV6eInC9uK6nCUyCGglrRHugR5D645plP7QcxTIWpNVVsCf7xAf49mI5agfPG94TxfK5oqKdUGo4ly59nUJgCNPgJiCSSd8EKXEZLnGpljHdbafXbGBz/bLMe2qJrYBXaNLEW/liCYO+NfmaLtM1DaAFcBdwYvtMDcgdMcz4nRIzVQEdfH7o+ONlVA9Deh2hFYD2neqc5N/T06YLZ0Bl/bICRpYItQddtfXlb8MYinTnBNOsQeTAcnv6TuMF8lqmIWJxlyRrqVLKMgHtWTvMYWmVmdiQ0nxiTpkgeFZ4sSZBYLP3XG5G6qSdIMXFx5EYSpmabbroPlIw7PEhpGlNgJMlQbRy35XsPDCpQ/6lkPJf/LQr/arRJxDXikG+PSTihsmKqq4orG+LyMUVaGAOLsq3dJFyTA+G/wBcev8AdG+04hlkOmAbyfyx84MWF5gHkPEnb9HC2H6LcxW1nSOW8cgNz+uuEjAghtwTIjz+tjhow9mILAsbEDpznANWuIIvEGPDw/XQdMYYyOWJ1FzYGTJ8dvzwZWOpAIIkgyREi5nyxRw7Poq3sfL64L4lmgyqQ1gZHMdPxxns70Kc37/6+mCuHVaak+0BYaSAJAgmLjxwKJczzNvOMfBInrzHTBVZ0W1sObO01DBZcFSFnusrSCpsSDzFrRO2HXDmmlRY95/tBGqJ1sS3rHPz8MZRaLeXr+Rwx4bCJUJBZiIQAxDdT4fryxKhuOb5p/gbxGuqVgdbSsmm4nUBuLE8ja84v4tWNZEeo4JCagFTSCxuSSDLNJ3IHKLYV0QWltypAJgkXJhfWNvDEq9U6RqYXmJEQB878iLbjy1Udltvl6ZL9nBYBTqMTJ5tuw29B5YI4cKQce2UkaXIHjyMdOVtrG4GBsm0+9JUTt8vXff6Ype9UAAbecAc+sAb+uNTMyRpJjqn2hqqzeydqdIFhpZtYAJIUHVIBsdo+WAamb9pV1EC9reG0id43jEGZTUrbtBOmeZB0iwO+Ki3fnaSTtG99ukHHN6Br2DloJgc8XAY8WlMkHF1GmcZQDeyGojBGXzLfdaMeBDiqrTi9sd0a9rZGrnmmwGIftjn70fDFSoJ5nBNOiOS/jgqsyzw5wdZPmTjw1Wbk3oDg6llWN9h8MTbKkY5RM5CqnxFqbEFZEbE3xdV43qAVVMne/6nAVWNRkbT9TissNQIWAsTH5n8MBWwuTouYTcyPKPrgev0v8f6YKq1ACY8cB1j3sbQBELNowRRGkgNYdeX0xCnV8SPngpK02InxBg/DGG0NeCZVTO0hiZ5RNj5Ri7jtSkzJBRh1BU/GPxxn2pOsr3gG3FxPnyOB/YkXiP1tjKd2N+T6caHoZAJkeX/ABiVNFqvCEe7eJF9RBt8DgUZQkTijMuyXUkE2JFpB8cHLoXBqLsYcR4bUoEkFSDc84i10O+AaILyzBqgB7/eg/HcDnYWwDk8sXqKgmSY2uOvyxu6vBaelCRB6gwR6jCuaj2UwxvNb9GbOZ9k4MMqmCskkah3SZNyNjfApQ6vaKYC7wNgdiOQBO2Lc7qYaTBKOyzAmNonmLTHL1ww4d2dzTIy+ycB7FiLR8ZBtbzwzvYt23wXoU5XNKsNBMKS1xBk/LfHzVSWBNtrRHLGip9ia1KX1Uw33UkybSb7eh3BM8pz1eiFdtJWNQgBgY+FueMXRjckqZbRrhTewvexi/OeXliupUeYuenj8MQH54uoVosdvmPLwxxlkG1cxHmR+eIqviPjgpshPjOLqXDowVAt/pHh2UEy3ww5pUVGwBwL7DpixWI8BhtULYSiDwxGqJt0xFq08j54g1TwxioBxZnuJUtNZlGxIPx/5xTUpCCZty8eU+X9cHcUpX1xM2bAqU9WxHrAPrOFyWxsdoEy9MkgYKr5SYtfFdG1RekkSB1HhbDXTI8MbFWY9Cj9gNr/AI49/Y+hv5b/AAw4p0f1GCFygPKPHY4LgZYhWhVH/OJLw2q3L13xoWpjngmggtsfPGONA8jzL8NXQFHIR1wvrcJ1NoAJnaPnPIcsbXsvw6hWLa6qyh/up0mI3PMi/LpjU53hdEoFDKmkd2IMenOeeFyyfg/Di3cnownAez6UBJ94i7G58h4YKXh1XNMUpLAm7ExA6kcvPwgXww4o2VoCa1V3/hQKD6XnCh+3VcKwytAUl5Goxm9p0bk+ZwhY5PbL5+RCC4xI9r+zFPh2Wp1KbBqoqqTO1wZhTyEAyb+W2LOH/wBpJKCcsxaNw6hT8QYGEGdzFfM//kVNQH3VED1O+/IYlTULaAB4Dzw9R1s8/wCTdop4tm8xm311CqLySSQBM3H3jtvhRnsvoA70+gGNC9O079N8KOMUYQG++CqtHJ2A5WiXIA3M/hgqpkWXcQR6YBAIEidzj5a55k4wJUhhk6rKYvH0we2dSBJ0nmAJ/wCMJQZ648q5Njy+MDGIGVPs/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82" name="Picture 10" descr="http://3.bp.blogspot.com/-lskQLC8waSY/Tdv4_bUEu3I/AAAAAAAAAGg/PTbvOxKLGTU/s1600/Ora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5358" y="312739"/>
            <a:ext cx="2654914" cy="1820118"/>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ttp://t1.gstatic.com/images?q=tbn:ANd9GcTvIQSayhLra4dwED_-EKTz14vm8J6wpcd3XQRG36bU9Z_fI7_Nw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174748"/>
            <a:ext cx="2664296" cy="215532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t1.gstatic.com/images?q=tbn:ANd9GcQ5wA38-9MBBls1JgEDQnF5f_PoGmMpqF2Poei_ZXe9cLQfr3S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086" y="4330077"/>
            <a:ext cx="3605858" cy="2262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226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082"/>
                                        </p:tgtEl>
                                        <p:attrNameLst>
                                          <p:attrName>style.visibility</p:attrName>
                                        </p:attrNameLst>
                                      </p:cBhvr>
                                      <p:to>
                                        <p:strVal val="visible"/>
                                      </p:to>
                                    </p:set>
                                    <p:anim calcmode="lin" valueType="num">
                                      <p:cBhvr>
                                        <p:cTn id="12" dur="1000" fill="hold"/>
                                        <p:tgtEl>
                                          <p:spTgt spid="3082"/>
                                        </p:tgtEl>
                                        <p:attrNameLst>
                                          <p:attrName>ppt_w</p:attrName>
                                        </p:attrNameLst>
                                      </p:cBhvr>
                                      <p:tavLst>
                                        <p:tav tm="0">
                                          <p:val>
                                            <p:fltVal val="0"/>
                                          </p:val>
                                        </p:tav>
                                        <p:tav tm="100000">
                                          <p:val>
                                            <p:strVal val="#ppt_w"/>
                                          </p:val>
                                        </p:tav>
                                      </p:tavLst>
                                    </p:anim>
                                    <p:anim calcmode="lin" valueType="num">
                                      <p:cBhvr>
                                        <p:cTn id="13" dur="1000" fill="hold"/>
                                        <p:tgtEl>
                                          <p:spTgt spid="3082"/>
                                        </p:tgtEl>
                                        <p:attrNameLst>
                                          <p:attrName>ppt_h</p:attrName>
                                        </p:attrNameLst>
                                      </p:cBhvr>
                                      <p:tavLst>
                                        <p:tav tm="0">
                                          <p:val>
                                            <p:fltVal val="0"/>
                                          </p:val>
                                        </p:tav>
                                        <p:tav tm="100000">
                                          <p:val>
                                            <p:strVal val="#ppt_h"/>
                                          </p:val>
                                        </p:tav>
                                      </p:tavLst>
                                    </p:anim>
                                    <p:anim calcmode="lin" valueType="num">
                                      <p:cBhvr>
                                        <p:cTn id="14" dur="1000" fill="hold"/>
                                        <p:tgtEl>
                                          <p:spTgt spid="3082"/>
                                        </p:tgtEl>
                                        <p:attrNameLst>
                                          <p:attrName>style.rotation</p:attrName>
                                        </p:attrNameLst>
                                      </p:cBhvr>
                                      <p:tavLst>
                                        <p:tav tm="0">
                                          <p:val>
                                            <p:fltVal val="90"/>
                                          </p:val>
                                        </p:tav>
                                        <p:tav tm="100000">
                                          <p:val>
                                            <p:fltVal val="0"/>
                                          </p:val>
                                        </p:tav>
                                      </p:tavLst>
                                    </p:anim>
                                    <p:animEffect transition="in" filter="fade">
                                      <p:cBhvr>
                                        <p:cTn id="15" dur="1000"/>
                                        <p:tgtEl>
                                          <p:spTgt spid="3082"/>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084"/>
                                        </p:tgtEl>
                                        <p:attrNameLst>
                                          <p:attrName>style.visibility</p:attrName>
                                        </p:attrNameLst>
                                      </p:cBhvr>
                                      <p:to>
                                        <p:strVal val="visible"/>
                                      </p:to>
                                    </p:set>
                                    <p:anim calcmode="lin" valueType="num">
                                      <p:cBhvr>
                                        <p:cTn id="20" dur="1000" fill="hold"/>
                                        <p:tgtEl>
                                          <p:spTgt spid="3084"/>
                                        </p:tgtEl>
                                        <p:attrNameLst>
                                          <p:attrName>ppt_w</p:attrName>
                                        </p:attrNameLst>
                                      </p:cBhvr>
                                      <p:tavLst>
                                        <p:tav tm="0">
                                          <p:val>
                                            <p:fltVal val="0"/>
                                          </p:val>
                                        </p:tav>
                                        <p:tav tm="100000">
                                          <p:val>
                                            <p:strVal val="#ppt_w"/>
                                          </p:val>
                                        </p:tav>
                                      </p:tavLst>
                                    </p:anim>
                                    <p:anim calcmode="lin" valueType="num">
                                      <p:cBhvr>
                                        <p:cTn id="21" dur="1000" fill="hold"/>
                                        <p:tgtEl>
                                          <p:spTgt spid="3084"/>
                                        </p:tgtEl>
                                        <p:attrNameLst>
                                          <p:attrName>ppt_h</p:attrName>
                                        </p:attrNameLst>
                                      </p:cBhvr>
                                      <p:tavLst>
                                        <p:tav tm="0">
                                          <p:val>
                                            <p:fltVal val="0"/>
                                          </p:val>
                                        </p:tav>
                                        <p:tav tm="100000">
                                          <p:val>
                                            <p:strVal val="#ppt_h"/>
                                          </p:val>
                                        </p:tav>
                                      </p:tavLst>
                                    </p:anim>
                                    <p:anim calcmode="lin" valueType="num">
                                      <p:cBhvr>
                                        <p:cTn id="22" dur="1000" fill="hold"/>
                                        <p:tgtEl>
                                          <p:spTgt spid="3084"/>
                                        </p:tgtEl>
                                        <p:attrNameLst>
                                          <p:attrName>style.rotation</p:attrName>
                                        </p:attrNameLst>
                                      </p:cBhvr>
                                      <p:tavLst>
                                        <p:tav tm="0">
                                          <p:val>
                                            <p:fltVal val="90"/>
                                          </p:val>
                                        </p:tav>
                                        <p:tav tm="100000">
                                          <p:val>
                                            <p:fltVal val="0"/>
                                          </p:val>
                                        </p:tav>
                                      </p:tavLst>
                                    </p:anim>
                                    <p:animEffect transition="in" filter="fade">
                                      <p:cBhvr>
                                        <p:cTn id="23" dur="1000"/>
                                        <p:tgtEl>
                                          <p:spTgt spid="308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fltVal val="0"/>
                                          </p:val>
                                        </p:tav>
                                        <p:tav tm="100000">
                                          <p:val>
                                            <p:strVal val="#ppt_w"/>
                                          </p:val>
                                        </p:tav>
                                      </p:tavLst>
                                    </p:anim>
                                    <p:anim calcmode="lin" valueType="num">
                                      <p:cBhvr>
                                        <p:cTn id="29" dur="1000" fill="hold"/>
                                        <p:tgtEl>
                                          <p:spTgt spid="4"/>
                                        </p:tgtEl>
                                        <p:attrNameLst>
                                          <p:attrName>ppt_h</p:attrName>
                                        </p:attrNameLst>
                                      </p:cBhvr>
                                      <p:tavLst>
                                        <p:tav tm="0">
                                          <p:val>
                                            <p:fltVal val="0"/>
                                          </p:val>
                                        </p:tav>
                                        <p:tav tm="100000">
                                          <p:val>
                                            <p:strVal val="#ppt_h"/>
                                          </p:val>
                                        </p:tav>
                                      </p:tavLst>
                                    </p:anim>
                                    <p:anim calcmode="lin" valueType="num">
                                      <p:cBhvr>
                                        <p:cTn id="30" dur="1000" fill="hold"/>
                                        <p:tgtEl>
                                          <p:spTgt spid="4"/>
                                        </p:tgtEl>
                                        <p:attrNameLst>
                                          <p:attrName>style.rotation</p:attrName>
                                        </p:attrNameLst>
                                      </p:cBhvr>
                                      <p:tavLst>
                                        <p:tav tm="0">
                                          <p:val>
                                            <p:fltVal val="90"/>
                                          </p:val>
                                        </p:tav>
                                        <p:tav tm="100000">
                                          <p:val>
                                            <p:fltVal val="0"/>
                                          </p:val>
                                        </p:tav>
                                      </p:tavLst>
                                    </p:anim>
                                    <p:animEffect transition="in" filter="fade">
                                      <p:cBhvr>
                                        <p:cTn id="31" dur="10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086"/>
                                        </p:tgtEl>
                                        <p:attrNameLst>
                                          <p:attrName>style.visibility</p:attrName>
                                        </p:attrNameLst>
                                      </p:cBhvr>
                                      <p:to>
                                        <p:strVal val="visible"/>
                                      </p:to>
                                    </p:set>
                                    <p:animEffect transition="in" filter="fade">
                                      <p:cBhvr>
                                        <p:cTn id="36" dur="1000"/>
                                        <p:tgtEl>
                                          <p:spTgt spid="3086"/>
                                        </p:tgtEl>
                                      </p:cBhvr>
                                    </p:animEffect>
                                    <p:anim calcmode="lin" valueType="num">
                                      <p:cBhvr>
                                        <p:cTn id="37" dur="1000" fill="hold"/>
                                        <p:tgtEl>
                                          <p:spTgt spid="3086"/>
                                        </p:tgtEl>
                                        <p:attrNameLst>
                                          <p:attrName>ppt_x</p:attrName>
                                        </p:attrNameLst>
                                      </p:cBhvr>
                                      <p:tavLst>
                                        <p:tav tm="0">
                                          <p:val>
                                            <p:strVal val="#ppt_x"/>
                                          </p:val>
                                        </p:tav>
                                        <p:tav tm="100000">
                                          <p:val>
                                            <p:strVal val="#ppt_x"/>
                                          </p:val>
                                        </p:tav>
                                      </p:tavLst>
                                    </p:anim>
                                    <p:anim calcmode="lin" valueType="num">
                                      <p:cBhvr>
                                        <p:cTn id="38" dur="1000" fill="hold"/>
                                        <p:tgtEl>
                                          <p:spTgt spid="30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19"/>
          </a:xfrm>
        </p:spPr>
        <p:txBody>
          <a:bodyPr>
            <a:normAutofit fontScale="92500" lnSpcReduction="10000"/>
          </a:bodyPr>
          <a:lstStyle/>
          <a:p>
            <a:pPr marL="0" indent="0" algn="ctr">
              <a:buNone/>
            </a:pPr>
            <a:r>
              <a:rPr lang="es-CO" sz="3800" b="1" u="sng" dirty="0">
                <a:solidFill>
                  <a:srgbClr val="FF0000"/>
                </a:solidFill>
              </a:rPr>
              <a:t>¿A quién representaba ese cordero sacrificial</a:t>
            </a:r>
            <a:r>
              <a:rPr lang="es-CO" sz="3800" b="1" u="sng" dirty="0" smtClean="0">
                <a:solidFill>
                  <a:srgbClr val="FF0000"/>
                </a:solidFill>
              </a:rPr>
              <a:t>?</a:t>
            </a:r>
            <a:endParaRPr lang="es-CO" sz="3800" b="1" u="sng" dirty="0">
              <a:solidFill>
                <a:srgbClr val="FF0000"/>
              </a:solidFill>
            </a:endParaRPr>
          </a:p>
        </p:txBody>
      </p:sp>
      <p:pic>
        <p:nvPicPr>
          <p:cNvPr id="4098" name="Picture 2" descr="http://t3.gstatic.com/images?q=tbn:ANd9GcSMby-JRMejxB_ziSvBS6C0WfC8-DKNfev95sK5IsAf5Z9LLgE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3717032"/>
            <a:ext cx="3996952" cy="26155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3573016"/>
            <a:ext cx="4572000" cy="3046988"/>
          </a:xfrm>
          <a:prstGeom prst="rect">
            <a:avLst/>
          </a:prstGeom>
        </p:spPr>
        <p:txBody>
          <a:bodyPr>
            <a:spAutoFit/>
          </a:bodyPr>
          <a:lstStyle/>
          <a:p>
            <a:pPr algn="ctr"/>
            <a:r>
              <a:rPr lang="es-CO" sz="3200" dirty="0">
                <a:solidFill>
                  <a:srgbClr val="FF0000"/>
                </a:solidFill>
              </a:rPr>
              <a:t>Juan 1:29.</a:t>
            </a:r>
            <a:r>
              <a:rPr lang="es-CO" sz="3200" dirty="0"/>
              <a:t> El siguiente día ve Juan a Jesús que venía a él, y dice: «He aquí el Cordero de Dios, que quita el pecado del mundo».</a:t>
            </a:r>
            <a:endParaRPr lang="es-CO" sz="3200" dirty="0">
              <a:solidFill>
                <a:srgbClr val="FF0000"/>
              </a:solidFill>
            </a:endParaRPr>
          </a:p>
        </p:txBody>
      </p:sp>
      <p:sp>
        <p:nvSpPr>
          <p:cNvPr id="4" name="3 Rectángulo"/>
          <p:cNvSpPr/>
          <p:nvPr/>
        </p:nvSpPr>
        <p:spPr>
          <a:xfrm>
            <a:off x="3347864" y="1556792"/>
            <a:ext cx="5760132" cy="1938992"/>
          </a:xfrm>
          <a:prstGeom prst="rect">
            <a:avLst/>
          </a:prstGeom>
        </p:spPr>
        <p:txBody>
          <a:bodyPr wrap="square">
            <a:spAutoFit/>
          </a:bodyPr>
          <a:lstStyle/>
          <a:p>
            <a:pPr algn="ctr"/>
            <a:r>
              <a:rPr lang="es-CO" sz="2400" dirty="0">
                <a:solidFill>
                  <a:srgbClr val="FF0000"/>
                </a:solidFill>
              </a:rPr>
              <a:t>Exo.29:38,39. </a:t>
            </a:r>
            <a:r>
              <a:rPr lang="es-CO" sz="2400" dirty="0"/>
              <a:t>Y esto es lo que ofrecerás sobre el altar: dos corderos de un año </a:t>
            </a:r>
            <a:r>
              <a:rPr lang="es-CO" sz="2400" i="1" u="sng" dirty="0"/>
              <a:t>cada día</a:t>
            </a:r>
            <a:r>
              <a:rPr lang="es-CO" sz="2400" dirty="0"/>
              <a:t>, continuamente. </a:t>
            </a:r>
            <a:r>
              <a:rPr lang="es-CO" sz="2400" b="1" baseline="30000" dirty="0"/>
              <a:t>39 </a:t>
            </a:r>
            <a:r>
              <a:rPr lang="es-CO" sz="2400" dirty="0"/>
              <a:t>Ofrecerás un cordero a la mañana, y el otro cordero ofrecerás a la caída de la tarde</a:t>
            </a:r>
            <a:r>
              <a:rPr lang="es-CO" sz="2400" dirty="0">
                <a:solidFill>
                  <a:srgbClr val="FF0000"/>
                </a:solidFill>
              </a:rPr>
              <a:t>.</a:t>
            </a:r>
          </a:p>
        </p:txBody>
      </p:sp>
      <p:pic>
        <p:nvPicPr>
          <p:cNvPr id="4100" name="Picture 4" descr="http://3.bp.blogspot.com/_kqLQygagUYI/TTMP6ftlniI/AAAAAAAAFBw/2fU5Ou14EVU/s1600/zurbaran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19" y="1248893"/>
            <a:ext cx="3075709" cy="2209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12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1)">
                                      <p:cBhvr>
                                        <p:cTn id="14" dur="2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fade">
                                      <p:cBhvr>
                                        <p:cTn id="19" dur="1000"/>
                                        <p:tgtEl>
                                          <p:spTgt spid="4098"/>
                                        </p:tgtEl>
                                      </p:cBhvr>
                                    </p:animEffect>
                                    <p:anim calcmode="lin" valueType="num">
                                      <p:cBhvr>
                                        <p:cTn id="20" dur="1000" fill="hold"/>
                                        <p:tgtEl>
                                          <p:spTgt spid="4098"/>
                                        </p:tgtEl>
                                        <p:attrNameLst>
                                          <p:attrName>ppt_x</p:attrName>
                                        </p:attrNameLst>
                                      </p:cBhvr>
                                      <p:tavLst>
                                        <p:tav tm="0">
                                          <p:val>
                                            <p:strVal val="#ppt_x"/>
                                          </p:val>
                                        </p:tav>
                                        <p:tav tm="100000">
                                          <p:val>
                                            <p:strVal val="#ppt_x"/>
                                          </p:val>
                                        </p:tav>
                                      </p:tavLst>
                                    </p:anim>
                                    <p:anim calcmode="lin" valueType="num">
                                      <p:cBhvr>
                                        <p:cTn id="21"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042792" cy="6048672"/>
          </a:xfrm>
        </p:spPr>
        <p:txBody>
          <a:bodyPr>
            <a:normAutofit fontScale="92500"/>
          </a:bodyPr>
          <a:lstStyle/>
          <a:p>
            <a:pPr marL="0" indent="0" algn="ctr">
              <a:buNone/>
            </a:pPr>
            <a:r>
              <a:rPr lang="es-CO" sz="4000" dirty="0" smtClean="0"/>
              <a:t>El símbolo del Cordero, hace resaltar la inocencia de Jesús y su perfección de carácter, y por ende la naturaleza vicaria de su sacrificio anunciada en  </a:t>
            </a:r>
            <a:r>
              <a:rPr lang="es-CO" sz="4000" dirty="0" smtClean="0">
                <a:solidFill>
                  <a:srgbClr val="FF0000"/>
                </a:solidFill>
              </a:rPr>
              <a:t>(Isa.53:4-6</a:t>
            </a:r>
            <a:r>
              <a:rPr lang="es-CO" sz="4000" dirty="0">
                <a:solidFill>
                  <a:srgbClr val="FF0000"/>
                </a:solidFill>
              </a:rPr>
              <a:t>;</a:t>
            </a:r>
            <a:r>
              <a:rPr lang="es-CO" sz="4000" dirty="0" smtClean="0">
                <a:solidFill>
                  <a:srgbClr val="FF0000"/>
                </a:solidFill>
              </a:rPr>
              <a:t> 11-12)</a:t>
            </a:r>
            <a:r>
              <a:rPr lang="es-CO" sz="4000" dirty="0" smtClean="0"/>
              <a:t>. </a:t>
            </a:r>
          </a:p>
          <a:p>
            <a:pPr marL="0" indent="0">
              <a:buNone/>
            </a:pPr>
            <a:endParaRPr lang="es-CO" dirty="0"/>
          </a:p>
          <a:p>
            <a:endParaRPr lang="es-CO" dirty="0"/>
          </a:p>
        </p:txBody>
      </p:sp>
      <p:pic>
        <p:nvPicPr>
          <p:cNvPr id="5122" name="Picture 2" descr="http://2.bp.blogspot.com/-0d0l1VPbLqc/UN4Cf_NsCQI/AAAAAAAAYoU/hULm6TWpBkI/s1600/CORDERO+DE+DIO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124744"/>
            <a:ext cx="4032448"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7326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5616624" cy="6264696"/>
          </a:xfrm>
        </p:spPr>
        <p:txBody>
          <a:bodyPr>
            <a:normAutofit fontScale="85000" lnSpcReduction="10000"/>
          </a:bodyPr>
          <a:lstStyle/>
          <a:p>
            <a:pPr marL="0" indent="0">
              <a:buNone/>
            </a:pPr>
            <a:r>
              <a:rPr lang="es-CO" dirty="0" smtClean="0"/>
              <a:t>Hace </a:t>
            </a:r>
            <a:r>
              <a:rPr lang="es-CO" dirty="0"/>
              <a:t>recordar el cordero pascual de Egipto, que simbolizaba la liberación del yugo del </a:t>
            </a:r>
            <a:r>
              <a:rPr lang="es-CO" dirty="0" smtClean="0"/>
              <a:t>pecado, del cual Dios había dicho: «</a:t>
            </a:r>
            <a:r>
              <a:rPr lang="es-CO" i="1" u="sng" dirty="0"/>
              <a:t>El cordero será sin defecto, macho de un año</a:t>
            </a:r>
            <a:r>
              <a:rPr lang="es-CO" i="1" dirty="0"/>
              <a:t>»</a:t>
            </a:r>
            <a:r>
              <a:rPr lang="es-CO" dirty="0"/>
              <a:t>. </a:t>
            </a:r>
            <a:r>
              <a:rPr lang="es-CO" dirty="0" smtClean="0">
                <a:solidFill>
                  <a:srgbClr val="FF0000"/>
                </a:solidFill>
              </a:rPr>
              <a:t>(Éxo.12:5).</a:t>
            </a:r>
            <a:endParaRPr lang="es-CO" dirty="0">
              <a:solidFill>
                <a:srgbClr val="FF0000"/>
              </a:solidFill>
            </a:endParaRPr>
          </a:p>
          <a:p>
            <a:pPr marL="0" indent="0">
              <a:buNone/>
            </a:pPr>
            <a:endParaRPr lang="es-CO" dirty="0"/>
          </a:p>
          <a:p>
            <a:pPr marL="0" indent="0" algn="ctr">
              <a:buNone/>
            </a:pPr>
            <a:r>
              <a:rPr lang="es-CO" dirty="0" smtClean="0"/>
              <a:t>Y que a su ves nos remite al Edén cuando Dios ordenó el primer sacrificio que indudablemente fue un cordero, para que Adán y Eva no muriesen ese día, del cual les hizo, «</a:t>
            </a:r>
            <a:r>
              <a:rPr lang="es-CO" i="1" u="sng" dirty="0" smtClean="0"/>
              <a:t>túnicas de pieles</a:t>
            </a:r>
            <a:r>
              <a:rPr lang="es-CO" dirty="0" smtClean="0"/>
              <a:t>» antes de expulsarlos del Edén </a:t>
            </a:r>
            <a:r>
              <a:rPr lang="es-CO" dirty="0" smtClean="0">
                <a:solidFill>
                  <a:srgbClr val="FF0000"/>
                </a:solidFill>
              </a:rPr>
              <a:t>(Éxo.3:21)</a:t>
            </a:r>
            <a:r>
              <a:rPr lang="es-CO" dirty="0" smtClean="0"/>
              <a:t>.   Por eso Pablo dice: “</a:t>
            </a:r>
            <a:r>
              <a:rPr lang="es-CO" i="1" dirty="0" smtClean="0"/>
              <a:t>Nuestra </a:t>
            </a:r>
            <a:r>
              <a:rPr lang="es-CO" i="1" dirty="0"/>
              <a:t>pascua, que es Cristo, ya fue sacrificada</a:t>
            </a:r>
            <a:r>
              <a:rPr lang="es-CO" dirty="0"/>
              <a:t>” </a:t>
            </a:r>
            <a:r>
              <a:rPr lang="es-CO" dirty="0">
                <a:solidFill>
                  <a:srgbClr val="FF0000"/>
                </a:solidFill>
              </a:rPr>
              <a:t>(</a:t>
            </a:r>
            <a:r>
              <a:rPr lang="es-CO" dirty="0" smtClean="0">
                <a:solidFill>
                  <a:srgbClr val="FF0000"/>
                </a:solidFill>
              </a:rPr>
              <a:t>1Cor.5:7</a:t>
            </a:r>
            <a:r>
              <a:rPr lang="es-CO" dirty="0">
                <a:solidFill>
                  <a:srgbClr val="FF0000"/>
                </a:solidFill>
              </a:rPr>
              <a:t>)</a:t>
            </a:r>
            <a:r>
              <a:rPr lang="es-CO" dirty="0"/>
              <a:t>.  </a:t>
            </a:r>
            <a:endParaRPr lang="es-CO" dirty="0" smtClean="0"/>
          </a:p>
          <a:p>
            <a:endParaRPr lang="es-CO" dirty="0"/>
          </a:p>
          <a:p>
            <a:endParaRPr lang="es-CO" dirty="0"/>
          </a:p>
        </p:txBody>
      </p:sp>
      <p:pic>
        <p:nvPicPr>
          <p:cNvPr id="6146" name="Picture 2" descr="http://2.bp.blogspot.com/-0M5tuOhyswo/S7oKa-9qQsI/AAAAAAAAALo/rMvuNteekH0/s1600/ed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573016"/>
            <a:ext cx="3024005" cy="279809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1.bp.blogspot.com/-NiMgZ-IBfdU/Tan2nKEvyjI/AAAAAAAAAIU/TBlt8S4Kdj4/s1600/sang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4921" y="46514"/>
            <a:ext cx="2985220" cy="31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23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wipe(down)">
                                      <p:cBhvr>
                                        <p:cTn id="7" dur="500"/>
                                        <p:tgtEl>
                                          <p:spTgt spid="614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wheel(1)">
                                      <p:cBhvr>
                                        <p:cTn id="17"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10944" cy="2448272"/>
          </a:xfrm>
        </p:spPr>
        <p:txBody>
          <a:bodyPr>
            <a:normAutofit fontScale="92500" lnSpcReduction="20000"/>
          </a:bodyPr>
          <a:lstStyle/>
          <a:p>
            <a:pPr marL="0" indent="0" algn="ctr">
              <a:buNone/>
            </a:pPr>
            <a:r>
              <a:rPr lang="es-CO" dirty="0"/>
              <a:t>Mediante la figura de un cordero, Juan identifica al Mesías sufriente como aquel en quien se hace real y tiene significado el sistema de sacrificios de los tiempos del </a:t>
            </a:r>
            <a:r>
              <a:rPr lang="es-CO" dirty="0" smtClean="0"/>
              <a:t>A. Testamento.</a:t>
            </a:r>
          </a:p>
        </p:txBody>
      </p:sp>
      <p:sp>
        <p:nvSpPr>
          <p:cNvPr id="2" name="1 Rectángulo"/>
          <p:cNvSpPr/>
          <p:nvPr/>
        </p:nvSpPr>
        <p:spPr>
          <a:xfrm>
            <a:off x="444877" y="2924944"/>
            <a:ext cx="8401347" cy="3539430"/>
          </a:xfrm>
          <a:prstGeom prst="rect">
            <a:avLst/>
          </a:prstGeom>
        </p:spPr>
        <p:txBody>
          <a:bodyPr wrap="square">
            <a:spAutoFit/>
          </a:bodyPr>
          <a:lstStyle/>
          <a:p>
            <a:pPr algn="ctr"/>
            <a:r>
              <a:rPr lang="es-CO" sz="2800" dirty="0"/>
              <a:t>En la presciencia divina y en el propósito de Dios, él era el “</a:t>
            </a:r>
            <a:r>
              <a:rPr lang="es-CO" sz="2800" i="1" u="sng" dirty="0"/>
              <a:t>Cordero que fue inmolado desde el principio del mundo</a:t>
            </a:r>
            <a:r>
              <a:rPr lang="es-CO" sz="2800" dirty="0"/>
              <a:t>” </a:t>
            </a:r>
            <a:r>
              <a:rPr lang="es-CO" sz="2800" dirty="0">
                <a:solidFill>
                  <a:srgbClr val="FF0000"/>
                </a:solidFill>
              </a:rPr>
              <a:t>(Apoc.13:8</a:t>
            </a:r>
            <a:r>
              <a:rPr lang="es-CO" sz="2800" dirty="0" smtClean="0">
                <a:solidFill>
                  <a:srgbClr val="FF0000"/>
                </a:solidFill>
              </a:rPr>
              <a:t>).</a:t>
            </a:r>
          </a:p>
          <a:p>
            <a:pPr algn="ctr"/>
            <a:endParaRPr lang="es-CO" sz="2800" dirty="0">
              <a:solidFill>
                <a:srgbClr val="FF0000"/>
              </a:solidFill>
            </a:endParaRPr>
          </a:p>
          <a:p>
            <a:pPr algn="ctr"/>
            <a:r>
              <a:rPr lang="es-CO" sz="2800" dirty="0" smtClean="0"/>
              <a:t>Nota</a:t>
            </a:r>
            <a:r>
              <a:rPr lang="es-CO" sz="2800" dirty="0"/>
              <a:t>.</a:t>
            </a:r>
            <a:r>
              <a:rPr lang="es-CO" sz="2800" dirty="0">
                <a:solidFill>
                  <a:srgbClr val="FF0000"/>
                </a:solidFill>
              </a:rPr>
              <a:t> </a:t>
            </a:r>
            <a:r>
              <a:rPr lang="es-CO" sz="2800" i="1" dirty="0">
                <a:solidFill>
                  <a:srgbClr val="FF0000"/>
                </a:solidFill>
              </a:rPr>
              <a:t>Indudablemente que este </a:t>
            </a:r>
            <a:r>
              <a:rPr lang="es-CO" sz="2800" i="1" dirty="0" smtClean="0">
                <a:solidFill>
                  <a:srgbClr val="FF0000"/>
                </a:solidFill>
              </a:rPr>
              <a:t>texto </a:t>
            </a:r>
            <a:r>
              <a:rPr lang="es-CO" sz="2800" i="1" dirty="0">
                <a:solidFill>
                  <a:srgbClr val="FF0000"/>
                </a:solidFill>
              </a:rPr>
              <a:t>nos está remitiendo al primer sacrificio realizado en el Edén, y aun más atrás, cuando antes de que fuésemos creados,  Dios decidió que Él mismo Creador vendría a salvarnos.    </a:t>
            </a:r>
          </a:p>
        </p:txBody>
      </p:sp>
      <p:pic>
        <p:nvPicPr>
          <p:cNvPr id="7170" name="Picture 2" descr="http://3.bp.blogspot.com/-J6QIBq4rFpI/TwQOdJQzgGI/AAAAAAAACm4/PET3ZRN_upI/s1600/lesson21-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82190"/>
            <a:ext cx="2856731" cy="2526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274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9"/>
            <a:ext cx="8821181" cy="864096"/>
          </a:xfrm>
        </p:spPr>
        <p:txBody>
          <a:bodyPr>
            <a:normAutofit/>
          </a:bodyPr>
          <a:lstStyle/>
          <a:p>
            <a:pPr marL="0" indent="0">
              <a:buNone/>
            </a:pPr>
            <a:r>
              <a:rPr lang="es-CO" sz="3600" i="1" u="sng" dirty="0" smtClean="0">
                <a:solidFill>
                  <a:srgbClr val="FF0000"/>
                </a:solidFill>
              </a:rPr>
              <a:t>¿</a:t>
            </a:r>
            <a:r>
              <a:rPr lang="es-CO" sz="3600" i="1" u="sng" dirty="0">
                <a:solidFill>
                  <a:srgbClr val="FF0000"/>
                </a:solidFill>
              </a:rPr>
              <a:t>Cómo era considerado el santuario terrenal</a:t>
            </a:r>
            <a:r>
              <a:rPr lang="es-CO" sz="3600" i="1" u="sng" dirty="0" smtClean="0">
                <a:solidFill>
                  <a:srgbClr val="FF0000"/>
                </a:solidFill>
              </a:rPr>
              <a:t>?</a:t>
            </a:r>
            <a:endParaRPr lang="es-CO" sz="3600" i="1" u="sng" dirty="0">
              <a:solidFill>
                <a:srgbClr val="FF0000"/>
              </a:solidFill>
            </a:endParaRPr>
          </a:p>
        </p:txBody>
      </p:sp>
      <p:sp>
        <p:nvSpPr>
          <p:cNvPr id="2" name="1 Rectángulo"/>
          <p:cNvSpPr/>
          <p:nvPr/>
        </p:nvSpPr>
        <p:spPr>
          <a:xfrm>
            <a:off x="2858776" y="1124744"/>
            <a:ext cx="3404904" cy="3416320"/>
          </a:xfrm>
          <a:prstGeom prst="rect">
            <a:avLst/>
          </a:prstGeom>
        </p:spPr>
        <p:txBody>
          <a:bodyPr wrap="square">
            <a:spAutoFit/>
          </a:bodyPr>
          <a:lstStyle/>
          <a:p>
            <a:pPr algn="ctr"/>
            <a:r>
              <a:rPr lang="es-CO" sz="2400" dirty="0">
                <a:solidFill>
                  <a:srgbClr val="FF0000"/>
                </a:solidFill>
              </a:rPr>
              <a:t>Heb.9:24</a:t>
            </a:r>
            <a:r>
              <a:rPr lang="es-CO" sz="2400" dirty="0"/>
              <a:t>. Por lo cual no entró Jesús en el santuario hecho de mano, </a:t>
            </a:r>
            <a:r>
              <a:rPr lang="es-CO" sz="2400" i="1" u="sng" dirty="0"/>
              <a:t>(que es figura del verdadero</a:t>
            </a:r>
            <a:r>
              <a:rPr lang="es-CO" sz="2400" dirty="0"/>
              <a:t>), sino en el mismo cielo para presentarse ahora por nosotros en la presencia de Dios</a:t>
            </a:r>
            <a:r>
              <a:rPr lang="es-CO" sz="2400" dirty="0" smtClean="0"/>
              <a:t>.</a:t>
            </a:r>
            <a:endParaRPr lang="es-CO" sz="2400" dirty="0"/>
          </a:p>
        </p:txBody>
      </p:sp>
      <p:sp>
        <p:nvSpPr>
          <p:cNvPr id="4" name="3 Rectángulo"/>
          <p:cNvSpPr/>
          <p:nvPr/>
        </p:nvSpPr>
        <p:spPr>
          <a:xfrm>
            <a:off x="154239" y="4905897"/>
            <a:ext cx="8813977" cy="1938992"/>
          </a:xfrm>
          <a:prstGeom prst="rect">
            <a:avLst/>
          </a:prstGeom>
        </p:spPr>
        <p:txBody>
          <a:bodyPr wrap="square">
            <a:spAutoFit/>
          </a:bodyPr>
          <a:lstStyle/>
          <a:p>
            <a:pPr algn="ctr"/>
            <a:r>
              <a:rPr lang="es-CO" sz="2400" dirty="0"/>
              <a:t>Gr. antítupos, que quiere decir: “</a:t>
            </a:r>
            <a:r>
              <a:rPr lang="es-CO" sz="2400" i="1" u="sng" dirty="0"/>
              <a:t>copia</a:t>
            </a:r>
            <a:r>
              <a:rPr lang="es-CO" sz="2400" dirty="0"/>
              <a:t>”, “</a:t>
            </a:r>
            <a:r>
              <a:rPr lang="es-CO" sz="2400" i="1" u="sng" dirty="0"/>
              <a:t>figura</a:t>
            </a:r>
            <a:r>
              <a:rPr lang="es-CO" sz="2400" dirty="0"/>
              <a:t>”, “</a:t>
            </a:r>
            <a:r>
              <a:rPr lang="es-CO" sz="2400" i="1" u="sng" dirty="0"/>
              <a:t>imagen</a:t>
            </a:r>
            <a:r>
              <a:rPr lang="es-CO" sz="2400" dirty="0"/>
              <a:t>”.  “Antitipo” deriva de esta palabra, aunque usamos “antitipo” para expresar lo que es anunciado por el “tipo”. La palabra griega puede referirse tanto al original como a la copia. </a:t>
            </a:r>
          </a:p>
          <a:p>
            <a:endParaRPr lang="es-CO" sz="2400" dirty="0"/>
          </a:p>
        </p:txBody>
      </p:sp>
      <p:pic>
        <p:nvPicPr>
          <p:cNvPr id="5" name="Picture 2" descr="http://cronicadeunatraicion.files.wordpress.com/2012/08/jesus-sumo-sacerdo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3680" y="1772816"/>
            <a:ext cx="2736812" cy="22322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2.bp.blogspot.com/_ay0cEFslYVA/SFR4Bjh9k7I/AAAAAAAAAGU/icRUJ5VWO1c/s320/PATIO06%5B1%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515" y="1772816"/>
            <a:ext cx="2672261"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5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1000" fill="hold"/>
                                        <p:tgtEl>
                                          <p:spTgt spid="5"/>
                                        </p:tgtEl>
                                        <p:attrNameLst>
                                          <p:attrName>ppt_w</p:attrName>
                                        </p:attrNameLst>
                                      </p:cBhvr>
                                      <p:tavLst>
                                        <p:tav tm="0">
                                          <p:val>
                                            <p:fltVal val="0"/>
                                          </p:val>
                                        </p:tav>
                                        <p:tav tm="100000">
                                          <p:val>
                                            <p:strVal val="#ppt_w"/>
                                          </p:val>
                                        </p:tav>
                                      </p:tavLst>
                                    </p:anim>
                                    <p:anim calcmode="lin" valueType="num">
                                      <p:cBhvr>
                                        <p:cTn id="39" dur="1000" fill="hold"/>
                                        <p:tgtEl>
                                          <p:spTgt spid="5"/>
                                        </p:tgtEl>
                                        <p:attrNameLst>
                                          <p:attrName>ppt_h</p:attrName>
                                        </p:attrNameLst>
                                      </p:cBhvr>
                                      <p:tavLst>
                                        <p:tav tm="0">
                                          <p:val>
                                            <p:fltVal val="0"/>
                                          </p:val>
                                        </p:tav>
                                        <p:tav tm="100000">
                                          <p:val>
                                            <p:strVal val="#ppt_h"/>
                                          </p:val>
                                        </p:tav>
                                      </p:tavLst>
                                    </p:anim>
                                    <p:anim calcmode="lin" valueType="num">
                                      <p:cBhvr>
                                        <p:cTn id="40" dur="1000" fill="hold"/>
                                        <p:tgtEl>
                                          <p:spTgt spid="5"/>
                                        </p:tgtEl>
                                        <p:attrNameLst>
                                          <p:attrName>style.rotation</p:attrName>
                                        </p:attrNameLst>
                                      </p:cBhvr>
                                      <p:tavLst>
                                        <p:tav tm="0">
                                          <p:val>
                                            <p:fltVal val="90"/>
                                          </p:val>
                                        </p:tav>
                                        <p:tav tm="100000">
                                          <p:val>
                                            <p:fltVal val="0"/>
                                          </p:val>
                                        </p:tav>
                                      </p:tavLst>
                                    </p:anim>
                                    <p:animEffect transition="in" filter="fade">
                                      <p:cBhvr>
                                        <p:cTn id="41" dur="10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b="1" i="1" dirty="0" smtClean="0">
                <a:solidFill>
                  <a:srgbClr val="FF0000"/>
                </a:solidFill>
                <a:latin typeface="Agency FB" pitchFamily="34" charset="0"/>
              </a:rPr>
              <a:t>¿En que se basó Moisés para hacer el santuario?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180728"/>
          </a:xfrm>
        </p:spPr>
        <p:txBody>
          <a:bodyPr/>
          <a:lstStyle/>
          <a:p>
            <a:pPr marL="0" indent="0" algn="ctr">
              <a:buNone/>
            </a:pPr>
            <a:r>
              <a:rPr lang="es-CO" dirty="0">
                <a:solidFill>
                  <a:srgbClr val="FF0000"/>
                </a:solidFill>
              </a:rPr>
              <a:t>Éxo.25:40</a:t>
            </a:r>
            <a:r>
              <a:rPr lang="es-CO" dirty="0" smtClean="0"/>
              <a:t>.</a:t>
            </a:r>
            <a:r>
              <a:rPr lang="es-CO" dirty="0"/>
              <a:t> </a:t>
            </a:r>
            <a:r>
              <a:rPr lang="es-CO" dirty="0" smtClean="0"/>
              <a:t>«Mira </a:t>
            </a:r>
            <a:r>
              <a:rPr lang="es-CO" dirty="0"/>
              <a:t>y hazlos conforme al modelo que te ha sido mostrado en el </a:t>
            </a:r>
            <a:r>
              <a:rPr lang="es-CO" dirty="0" smtClean="0"/>
              <a:t>monte».</a:t>
            </a:r>
          </a:p>
        </p:txBody>
      </p:sp>
      <p:sp>
        <p:nvSpPr>
          <p:cNvPr id="4" name="3 Rectángulo"/>
          <p:cNvSpPr/>
          <p:nvPr/>
        </p:nvSpPr>
        <p:spPr>
          <a:xfrm>
            <a:off x="179512" y="3212976"/>
            <a:ext cx="4572000" cy="3416320"/>
          </a:xfrm>
          <a:prstGeom prst="rect">
            <a:avLst/>
          </a:prstGeom>
        </p:spPr>
        <p:txBody>
          <a:bodyPr>
            <a:spAutoFit/>
          </a:bodyPr>
          <a:lstStyle/>
          <a:p>
            <a:pPr algn="ctr"/>
            <a:r>
              <a:rPr lang="es-CO" sz="3600" dirty="0"/>
              <a:t>Dios le mostró a Moisés el santuario celestial, </a:t>
            </a:r>
            <a:r>
              <a:rPr lang="es-CO" sz="3600" dirty="0" smtClean="0"/>
              <a:t>para que </a:t>
            </a:r>
            <a:r>
              <a:rPr lang="es-CO" sz="3600" dirty="0"/>
              <a:t>conforme a ese construyera el santuario terrenal.</a:t>
            </a:r>
          </a:p>
        </p:txBody>
      </p:sp>
      <p:sp>
        <p:nvSpPr>
          <p:cNvPr id="5" name="AutoShape 2" descr="data:image/jpeg;base64,/9j/4AAQSkZJRgABAQAAAQABAAD/2wCEAAkGBhQSERUUExQWFBUVFxcYFxgUGBcYFxwXFxcVFxYXGBgXHSYeGBokHBgXHy8gIycpLCwsGB8xNTAqNSYrLCkBCQoKDgwOGg8PGiwkHyQsKSwpKSwsKSksLCkpKSwpKSwpLCksLCwpLCksLCkpKSwsLCwsLCwpKSksLCwsLCksLP/AABEIAL0BCgMBIgACEQEDEQH/xAAcAAACAgMBAQAAAAAAAAAAAAAEBQMGAgcIAQD/xABKEAABAgQEAgUIBQkGBwEBAAABAhEAAwQhBRIxQVFhInGBkaEGBxMyscHR8BRCUtLhFSNUYnOSorLxFzNDcoKjFiQlRFNjk8I1/8QAGQEAAwEBAQAAAAAAAAAAAAAAAQIDBAAF/8QAJBEAAgICAgICAwEBAAAAAAAAAAECEQMhEjETQQRRIjJhcRT/2gAMAwEAAhEDEQA/AN3KWwcxVj50sN/SR+5N+5FlqPUV1H2GOUX90PGKaGUbOiP7U8N/SR/85v3I9HnRw79IH/zm/cjnb0R1iaWiG4B4nQn9qGHfpH+3N+5HqfOZh50n/wC3N+5GgAIPpUOIKxpgao3ojzi0J0nfwTPuxOPLmjP+N/Av7saTky2MMJEt9Ip4EScjcqfKimP+J/Cv4Rl/xJT/APkHcr4RqvDay4Srsh3LlxnyR4DJ2XkeUdP/AOQdyvhEqMbknRY7lfCKMZEFUaDGeWRJD8S5DFJf2vA/CMvylL+0PH4QgCHEe5IhL5PFjrGPxiCPtDxj78oS/tDxiuoeJFiB/wBR3jHwr0faHjGE7FJablQHYT7BCWUY9WmGj8lM7xhqvKymFjNb/Sv7sQq8uKIa1CB15vhAJTCTGMMRNSQpAv8AWADjth/MdwRZj5f0H6TL8fhGSfLuhP8A3Mvx+EaUxryaXJXYuDcHRxC9CFjnFVOw+NG/U+W1Gf8AuEfxfCMT5d0X6Qj+L4RqHBaIqd9dW5ceyCamhSHfSE835cWg+JVdm0VecGgH/co/i+EY/wBo2H/pUv8Ai+7Gk6xAcwumyeEaI0xHCjfi/ORhw1qpf8R9iYyk+cSgX6tTLP73vTHOCk6xJTUqlFwLcdu+KPH9Ca9nRs3zgUKdahI7F/diP+0fD/0lP7sz7savosElzaYnO8wXKi721DHaFdJhAVM6QLbNxHKMLzOLaaNEcKkrTNwzPOZh41qB+5N9yIjPnTw79I/25v3I1HiuBnVAd7/gwhGqmI1EFZbO8KOh8G8taSrWZcibnXlKmyrT0QQCXUkDUiHPoRGmPM6P+fV+wX/NKjdMWjtEpx4uiOo9RXUfZHLMqlzFnaOp53qnqPsjm9FCnh4w/LigwVgScLmJNg44jSJUyU6L6J5XixYdQJTLOY5tSnY8nhJjFGQpwGe/bCeflpFuBlT0KVPYxImQUloSpml93h9g1T6UiWtQHAmzHrh8WWnUhZx1aC5KLOYMpKUm42iSrwSajZxsRe3Ecoa4RmlJGXf1km4PNjyjVPJSMtWyM4aVDMAxHj1c4Z4fNJsdYKSxAUlJSDtt/pPCPfoRdxr7YxTyffTCkEiUIIppDGI5SXEF0qrsYzTiOmTpESJTZo9TKjMBoxZ6opAgEuPpibQUmXHlQi1oy37KgstFo83iQKaInLRXCdI8lqbWB1yH+e+CUS4xrahEkBUxWV3YbnjF076FKF5RTwVHXKNH+EJaaSFF20hri801EzLLS7m7dcP8M8mEy0Zprcg+pjVGSjFWMxFhMspWqYoEJCSAeZIeBMVqkkFob+UM+2RLAcvwitziGygPzh1UnyYr0qFs0ux7oHVIUosgOYe0+BKV6wyjnrDRNCJYyoDcSdY1Y2mTk2itScASm8zpHht2wUsOGAZuGkMKin7YX1aSkWvF3KiaVnlO4s7RbMIppOUAl1b/ANY199MIMWLD8fpmSFpWkgXIdj4+6M2SHPbRZfj0yz12DhgpAuOcJcRwAEObP82hjSY/T5gET0hwPWt4mD59VLKD0kqjBkx0/wAR4yfsG82mGCVWKO5lKHL1kRtKNceQlSo1pB0MpbcLKSzd8bHjXhvjsll/Yjn+qeo+yOahWtpowjpWd6p6j7I5lFOXh5/qHEHyMTI5iGs6ulzJTqLK4bvpFfRILxmotY24RjpXo0UQVFNeJaRDdcWChxJHRMyUlRAZ77aFtIxqKNM2b+ZFiAW0A49kV9Asc+TuOm0ubcaC9xFjnUIeKZKwWbsl2GxHseLJg+Pgp9HNzZkAsdyA/RI2IEUx5HDUujPkipbQVPp5ti5UE7PZvdDKlmgBzt9Xf55wFR+UchSgnMUk/aDDqJeJ8YlEJC0DQueo7jlC5GpMSKa7DZtRLdwSOsW7YjRPSTqx52gaRJCkAuz7HjwjGRRukqKgkP1nujPcYrspQ/pHOu0EzJQaKlMnJRclR6g3brDFeLlUt3dOxeMuVxopGLCKnGQlJA1ELEY8rNq43EIcVxAAEg3hRIxHcm0ThGy/DRs2nnpWkKHdGSpqU3VbximYP5RJlqubaa2voYzxPGbljfU+6HUHdJE2vssdViiJYzB1cALDtisYtiBqFgrOUbM9hAsvEnIJO977QJU1JBzOkJJYWsbPGqMKWhUrZYcOrKeQk5QondRYfFhAeJ+VCFO+wYAcIRIrcynSXBBSU7F7fJhjh+CIfMpyToDseZhZqtsdJAMiTMnqdKSBzh7SYXLkjpFOf7R93CMzTrZnyjgkZe9tYHlVKcxQlOZQuokaDiXgxyN9CyQTUTBtCioqkh7wPidQtzlUD89cIKoLOr9kboStdkXD7G1TiaBuIR4hjGawBgcyzwPbHqJKjyi3D7Z110ALmK2HfA60qOphxMkBtXMCKRDxaFabARLaGFJiCkhgoxCpERlEaOEZIVNo2X5qcQMytIO0lZ/ilxt540j5mz/1A/sJn80uN2xknDg6R0pcnbMZvqnqMaBRSoJ4dcb/AJuh6jGgAljCOHNUPjlQfT4WlWim/wBP4xFX+T6Veprz9xiSllcHEO/o+UAEuSLgaDt3MSjiXLjRRzfdldkeTs0CzL4hN1d28NMLZFilj1XgySjpQVKXmA0e9ldI2J4j5eHy4VB1y/wWORyXR6mSSAQxB9vDrj70UtYaYi+yknKvv3idNE/1SN+i4v1MRE83Dys6EBrEM4PFmAPVpCzm2qnsSknoWIwanAPRmKJ+0vTqYCPaaYulsrMqnV9ZV8hNmLbdnwiWo8nqpN5akKfj0b6sQYHqsHqlBpixLToooLk8uEZJTS6LxjfbGE9a0JzSg6DdQTfRy45ENCxflQghgTAglqlJKUTZjaXy9VrWhBPwlJIKSQN3uX4jSxgUprYyVDWr8ogxDwNS+U/RKSpuULRhKCWKyOFnL98WLA/IBK2W5I4KGp5bN2wkoRoqpJCasxALZjAvpA2sbLPklJAvKBbk38rCAKzyClqUSCJaToGBu17uD4QsXAPkNbzKwjQx9MxlSlOdWAtu28WHFvIdSDbuDFXgYFw7yXIUFF+TjeLKcEjuyHCpM2esJQDxvYNveLSjyQCktMmGxsEaDRyX1MZUZ9ATlF9C+pgn6cU30jNkzSb/ABOURT/wwhD5Jt+Yv7YEXLmy1bk8nPbB0+qzrGU32hsipCU2YHc7w0Zy9gaKrWT6icQyVEpcWtz3tGVNPqgjKZdhxJftiyGvzh2BPMe2F8ytIcFIB4gHu1aKcktNE9+irVFJPBzMb87QHMnL3Ji4zK9WUgDU7hx4wgn4epXDvh1kYUl7FKl84jzNBk+hUnYxB6HkYusrA4r0ROY+UgxIZJ27olNG4F7xRT9k6BMh4RiRB0ygUN0vweILuxEaceb7ElAuXmfH/Pn9hM/mlxumNN+aWW1eT/6Zn80uNyQMsrlZFqtHy9DGpxg6SdE+EbYXpGrUzlbseux8ITg59BjLiQS6UJ+r4QzlYikABQcdTGB/pA3U3X8YnkSQbjvGndEJ4Wt2V532g+RMQrQgdkSTCwd0nqiDJf1e2PZlONSWiUv6BUSSK9yxsOfxgmUrmD2iAfpUsMAknm1o+WEqSrQgXLFrRCn6GaQfVYlLTYquzlKS/eRYQsr8ZSpDByQdeuFaqQKDpKhyYm3faAqjCHFpsxPLKRr1C8RpN3ZdRpA2I1mtr7cITT6xWguTB6sKSLOpW2490RnACrQdwUYunFewh2BYIogrmEe0gO79cXzCZz7MkMB2Rr+iwWbmASVpffIr2uIvlHLyISHOm+vWYjke7sWX0Ma6rDtu2nbC6qqEpQSdTo1/6Qhq54mTVEKU7tcFrdUDT8OzaTG/f+EJws6Konqq7cgNz+GsYy5kkj+8Obtbu2hbLwovqkh+JHth3h9InTMB1MfGG8aKOQtqFZdAT1CFFfiu14vtTg+QP6TXrhRUUqValCusfEQySTAplITXsoK3GkSS8TUSSTbhFpRgss3yI6nMZS8ClzHaUktwU3vivOB3ISUGLdIC2XeGK1IUfWaDJnkygBvQgcwu/fCub5PzBdKTbS4PvgrjLaEbD/oqh9YNyF/GIZqCYHkV8yUWmpcGCpas/q33uYpCk9kpJiyqpl8YCncFIvxAh9MkKNrdjxiKNXyIu6kJFtCJGG5/V22P4xh9CKSx190WFMhIubdsQT6VzaJ8ndFvViYS2iKdTuXh8KMLDFN+UAGiKVHcCNsZpJWtEabeh/5r0NWH9kv2oja0a283cv8A5p2/w1e1EbKjsjV6JS72eL0jW4pmjZKopWUQcTqxasXfk9JuUh+LB49XTEMyiIOWOEYeheC8ak7Y6bAlVaxYX7vZaPFzHspav3QPY8FJVLZ86G3OYM/W8JsYrkk+jlkH7RHsB9sZ80IwVxZfHFydNDClmJUCQtTAt0gCOsW64Dmz8ymCjlB+yGPddoHkqVk9GND4wfS0QGu3jHnzyykqZdQjF2eU6FqLBiOLEe+HVFSkfWI6mAgOSvYWglExg8ZJML2T1CUEdN1AfaUW7ork1YdXRTqWDd0H4lU2bjC08f6P1wLDFUMsJlM9m77coapX2fNtYS0cxk8z8iM11JIa5BIFuA1MBN2dKNjWZII0mLfgWHtAiGSuaSQkqLcSP6QfTTTYO9u+GckPtB8sbqibtCQJmsy0ZhzCPjA5lpNhJAPHKfcWiwzEWMVvFypwpJJYgFn9Xj3wYzsK2NlSAuUEqALcW+MBiUlGiAk8soPjeBaXECQPm4JgXEa5hm5gn2QzdgUaJqmelJfpdThr9UDSanKp0sORL7G0LzU5kA8Fa9ZiH6Va1+l8Y7in6KUWtFRnQDYg8Ne6IZ06WgXLt2who61gHuLhvH2wfJXmDhgDBSS0I4mFZVy5liLbWhcJDK/NuBDKZSAgknKBvpAiaVKvVmg9ShGmEXWkBbJH/WbujIIB1LxjKoUC6pg7CPGJkKlgP6QEcQXHhF4wm/Qv4nop0x79DGrQPMxuSlTBSj1FvaYjqscQEukEk7q07orTj+wKvoLWkJDlgOJgGXIRMUQkuRcjgDu0VqrrlzFKUVE7Dh2bCEycWXInJmyyXD66EWe24N4pGavoLx0jcXkhQ5J5P6ivamLo0ay82/lp9KqlS1S8qvRqUCNGBSCLnmI2ZDSab0ZJqnsxXoY1DW4otBJKmGXqYi/cRbk0bemGxjR8zHaWZnTNljNmSwWpXUySPUW93DuIVz4opiXZ5XeWJAKZbkvqSWHIXv8AOsLjjE1Svzi1EsUm/Xwgb8qUwnfm5bBJsJgEwK/V6Wj8bERl5R4nITMUJKCUWUDmIL7uCHAGjawqzb2XVIY4dSaEhwD0ebH2bw7o6MqLncxB5PlE2UmYD0TZmuFDVJ4M8PJbAW8Iz5sg930ZSpAGmvGJQnbcx4jSJpbAPHnOd6Gr2fAZYyC7PwiPUxjVrZLDeJ9hBJqCtbd5iWeE5cm3v4xnJQweIF30hlsY9TKZID3Hs4iMEzGWzOAk6agnTr0iTPbL3GB8IqR6deY2IIvHdsNaLVhlKzauBd78/fDunQ0AYZKCEjiwfraCK6vyJIAzKIsAW5OX2h8ME52zJNt6C1SxrsYrGJ9FwPl7N/FFgpKoKRbQcC8Jcal3zAbhu8PD5koy0diu6ZWFqyKKQdwR2u47xHtScwL3BgCoUc5XtYHruR8/GCkKce2J/TNLVCiTMKCUnR/kx6sFJI7e/SM8TkOMw29kZUcwLYK6n30izXtD2CVVXlSG3ETYdiZCmJ6KvAwPX017F4BCG6+ENHWw8bRaJqnBMK6mmSsO3ZpHtPWkAJO4DeEezBe3hGqM7RHjQmqMOKT0dNuI+eMCU0pdgm19DoRre8WaRREmC/yQAlxY8eMGXyeLr2PSE8mmAJLBx7Yir6r82eOggmZIVcAdvLeMpWDEqClHojQC1+uBy5bkdSSF6ekDmdMsAB2+eUJMVASrIL5StIPEBiD3RZsRmoCVJ0AQX3YOkAdZ0ir4shphN2BHigfCGi7JyLZ5nB/1E/sZv80uN4vGkPM1LavV+yme1Ebui8ejHlX5GE71T1H2RytXUswLKg5ykEF/ss2t7NHVM71T1GOXqyeSsNYAvblAlpDY1aYKJDjMm9nLXYs5BGobjo0RLmm7xLNdEz0ku2UuOROxHC/jGClJWq3ROrH2A7xMboxp6haVAoJBFwx3EXvyf8sMxSifkQwLrUoJ4scrN2P8Iolxpr2RAsElyXMJOCmqZyk0bzE4FIKSCNiC4iWWSU24xpzAcbXTksogcDcW1BHCLt5JeWhnzFy5mVKlXlABtLFL7lr98YJfGlGXLtGhZE1RcDYfPdEc3Vz8mPluA511/EwHPqgNb9USkkvxQy+ydczaMUpvAcutBPx90FCZYmO40dZE9yeEYU0pIIU9wWPVdvYREmSx64WzprEaMbEHmbe+CoXEa9j6q8tAk5JQFhdSnYaXgEY5mWCpWYau5bsbU8or8wIWLjI7sUk2N7qGitW2MCVAXJUM97nLlukgWsT7GikYJdBUYmxMMxTpMQlAN0gku3Aki/Fwd4Z4vKzSVgXOUsx3tvGuKecSULzCzKUCS7WuOJtFqw/E0Z7KBCksSD1Mb35QkwOFO0JpqvzuQmwCip+Dm3fGUpTDiPloj8oqRSZylJ0IfmQSSSG7IioawKJTuR1aQvrQz3sImp5WgQDI/Y3VBbhLpdx7+EQVCXS240i0HYlkNlO+9we2A62na/HWPZU4uBBC1P22IijjQ9gSy6EjdO/bBdLi+gUkdY+EYTqfKOI0LbQLPlMH1hkjtMtdNMBDiCE0+Yvtz0ip0GJGWptUk934xZRVhSQ1wbv7olOH0J0ZTadJOUXa6lbDlzMA1RASSTsW5D4mClTg2V2TFexqqznIjQanifhAjr2FWytT5ypqiX6LuTxYx4umVM0DlLdzBI8IayMJzMkuA7niYJqqhMoKTKCXI6SgbJDcd1NGnzLqIPH7Y681dIUV17H0Uy2+qNo2/GnfNdOSK9KUjpKkTFEnUXQwtudY3FGrE3WzFmrkYT/VPUfZHLlSBmudfwjqOf6p6j7I5bWhtLke3j2QZ9Bw+yOoplo1uDZ/ZEaqXY3gwpdIAVdIYvcEEn3mIPQqA6vDqiNlmtgq6RoiCG0tDSSCosNeOgHMvZo+xPDFSy0xJSSMw0uOIbXSCpegOCq0AmXmQ+4LHjo/xjyUDZtduMZSppQWO7MfnUawyppKR0srdrjsjm6QEhvQY3NkywjNmYH176l2HIExGrHZx+t/CPCFy6nt6wx/GMxVDT1TEeK7ocZUuOTXYgK5n4iHlP5QpBYgjidh+EVmWogPqOIgiSXunt2MLKKYS2T8XDNoduqFE6uBVcgAX7Yr1RiShM/V0bkI9m1B1bt/rC+NpDxab2Np2KSyWKVK5izniNY+FeCLfnEbpUC4cHbUEbEQpRMVsB15hEsqkVuAxZ+kkeILiOSSHab6G0mrQlXRCVDTKSQogjQKFjwuIOop5GYoWlYV9VaUhQbinch9RAVPQAhlrDWssOR/lWllDxENpFAkX9I4H2hm8SkHxicpR6OpmNZifqlYUSwBZttBfaB5WISlKBCSg7aEF+Lad0PKellKcZv6xjMpqYPmKbb9HXsiSlH6CQhKtdRtGK5BjNU6TlGpO2WJ6erllL3YfatHRnxF42KamgvmA1164kTYW1O7Q3VUSma3GFqsVS5ASC3K9z1HnD+WT9DJAvoybXZ34mMTTqII9GpuP4GCJOKzvsJAbTM3bZ4+VVzTqsp/y/EiB5KKcGxUcJXexHW3xjKUVotmB5P8IKWgO5cnncxj6Ml8qdO38I55XIosSXZ5MmuH6XgB4wL6R9GSn7SiwgqRSZiTMUyEglRNmHIcdYSYhiozmaU6g+iGwSkMFeFu0x0IuTFnKMegjGMUTJARmd9QCyi+pP2BsN4Q1OKmYEy0JCQ+idyeJOp0gb6IpaiTslS1KL6DXxIHbGGHVKUTU/W4MWFwRdw8boY1FGKWRtl18z80flVnc+hm321Q7RviNI+a2f8A9RkIYAimmuw3zD2i/bG7Y0Q2jHl/Ywneqeo+yOXPpKto6jneqeoxzDSyQsFlJBTqkqY23GxEDJ0Uw+9kCaxtUdbW8I8a7jTh7oYimB1Y7BSWPZaIq+RklqLCwLKFu8RC1dGlxdWRqS4SEs6lAEJ06ILdtx3Q/wAYrkLplJU3pElKpZbY5VagWOUsxtvFfw2gmFDpTeWMzks+VTjXWx24CGlNVhQGihMKZYAuoJzjMCwd8tu0neGkqlQFUoWJaYhYYgMOPujOdPsw04/HnEU5BQpSNwSnuLfPXE1DhylpmKCsvo05lO4s7R0lQq2eS55ZtRzgyRIJHqA9gI8dIxoacWKj4aaMT490OlS2bK3qsSbEMXJ5AtGec6dItGAvGH5cpYgnYH2voIYU9MBmOWw1bs02v7oCnVoM0sTlDB9bvre7aPyieWglB6TBgNXcH5MI3KtjKKZKrCwR6ofr1+S8eyqQyyQlSR+q6j1FrfhElOSiYASTmBy6NqSd33+WjGuwzMSsrI6kuXLAAX5CJ8ndNleKStImVXqLAZDYdZfh3iMROK9SbM7FhrfTexgBOHA3EzOPrOCC1ibu++3CIhSscomhwSD0W2vY6i3thlFehLHKqYBRZRcNu5uLc4NpWAIKiNTYOfebxXlSUdFIKlGwzaNmGZztpdieHCJJGBKU2WYyLai6iN9iB8IDx62zr2WpM8JTmS3DpbmzH54iFUyszKP5oEZmCimxAt0eJJffaAvoknMAVTF3DpANyBfncgHt6oZz65JQkJlqDHdJ8OdvbE2uPSDFWyamnrYgZQWt+Pj3xiakAsrn2kXLcbewxBS1CfSF7FQDhwbbbchvvEyMjsXOXTjc6Dv7oVxGumZ/TZW/8o4ke4xlMqJZ9VQf+nxgaamXmCWJZI1J+s7AENxPjEaFygU20Z+kbG+Zu0EgdUBRXezvIYrxVOlz3DcDuvrGdOmwIU7jft584xRRyypRSgAgsSbm7/CPquoEqUuYztYAWcnR+Q1h6TdRQ/LXJhKaclyfVF1NwhdPxT0y0hIOVIsCGAZ+lkbho9++K7XY+4ckDMgBTanXMLcTCcYwu4ByjgPedY14/jtIyZM6bLFiNWpSACps3dyu/J4XYjVsEuWsnQh3A0HAAbQjqakrNySBpH2H03pJqEfaUBwGt3PBo0LDxM7y3odyKhSZaszgT0MlT7FR7ekUt2kwmKcqhyII7INra7OClT9Esnknh1CIBNzX30PXxikUK3Zf/NIvNiqVa5pEz2Jje8c/+ZgNiib/AOFNs/JOgjoCGSojN2yOf6quo+yORhUnUWPEe3rjrmo9U9R9kcfge6CwIbYXWzH6AcO60BhmHFuPMQ0xOYhUlRSpwwsfWHSFjziuUqyg5knT57oOqJ6VpUpspbQaRNwuSZaM2otBH5VXLVKUnYCxuHd3bqLRsLAcUBky5mWWJikknKkJYCdMDW2tpGsZ9so4D/8AKId4LVZJZUToGAfUklQTz1fu4xWlysXco0Op8rJUzZqVIStSQz3KSWClaMFEBWj6qNoGxvEFhKgbrVKSM1gMi1MpB6ix7VaaAKrqAc01bOpQGVD5Q4cpfibOdgWjDGqn0qkTMyS8tlEer0SXQOD5kv1xKaRaCdWZU9YMr7WBDbj+nbBac5JJ6KBZRJZiS1tX1HdAUlSGy5k5TqX4acOHeowVTrWSC4UGuCykHmCfVLK4DaMkl9GhMIl4ahMtRDk9JLhwC7Of1hcjfSDJcjoISzaE2vY2t2CIqTE051XDh2D/AFQSx5ku3ZAWJVznMHDOlLFL5na93Zkm7WfjEOEpOmUU4ocLSgHOpv8AMeHKFaadc5OZWxULgh2fKfHwEfSsXURYBRN0k2FidQeBbvEYSa/Kpjm9VVnKgxY5kk6M+UNw7YMcUkdLKmTy6JafSKLqzIypbpFyLqGzantaF66KcVKUSXPEdZYc3yDr4tB0moNvSHKk5A6Tc9JbDkbC/AiCfyr6ITppOf0LEDUZyBlHIZiB2c4quSYnKLFYqBLQv0cz0kxa0oSyWUFFJzM4unQAht+EZivyApWk+kB0VrcJFiNA5BA58oDpJSRMCrZCnMC9tMjgnX1zDumQCtc1i8tB9UAsCQELSTZQb2HjGmUKM8Mlg6asqHRcoF0sGFilh2Zk358oyGIukn9WzFvWUlLtfT51iPEZQUoqlKOylJAyhlEXS1mZXjyiOVTS0LUQvO6AkgC2bKACC/2kg9sQlD+F4zJJSsq3TdQXlPIOz8dUlJHIQfTUxM0KUQQrYWLHQ++BkqAUChy6sznUpzEKSq2xOYHhAaMURJWcilTFEln6CAkOGJ1IAD/VhHFyWkFuuyzVsgpQSi6gA3PK7XPWT2xW6zGZSVEqJUoqJZFh9YXJf7WnVeJanH5awfSTHIboSwr0d+KyxPd3wo9KiaSXQEp2UQOstw+WjsWJr9kCUk+jCv8AKGau0p0ByTlJudsx+s1+V4TVdZMmHprUtuJJHwgqorQtwLIGpFn4ACBrr0SW2/HaNsUl6M07fsGIjF4MThkxWiSeoQRI8nppLEdgufCHc0vZPhJ9IVtDfycpsxnHdMlZHWSlPsUYKPkxkusnqbTmYOkLRTy1rSkZhLysXIUpZSQ/KxtE55E1URljcdsrE22upHt0MZy/UUbOogDqGveW7oLlh3nTkBRmeoDYa3Uw+qAGG1+UDVtcVKcd/wA6RSxf6XHzNBsWQP8A1zn/AHRHQ0c6+Zn/APrS/wBnO/kjotoYkyOeOieo+yOSkYRNOsuYOtC/hHXUfRwEzksYLNvlSo7NkWPaIlR5OVIBaSsjkHPdr4R1e0fAQKYeRyxMwib6QZpM0JcC6FhwAkFrcBE30KcHHopgS7joK0yhmDW2Dx1C0fEQfdjKdI5axDD535tAlTCyQtghTPMcnbXLlj6XOqSjIZK1IGypRZ+1NtI6kaPmhWrCsrRzOnD1zLzJJSAkZQiWpDhiWUwGw1HGPDRTHSEomABh/dqD2Otr3Kg/OOmWj6E8X9HWdr0c8VNAVOr0M3OQw6KlKGRwkOkMxYBuoxJReTMwpWpcsyM13KCpWifq7XBN+MdBx80L4a9nPO36Oc5mFy5RJWmfPLMMqFoTcuSCHJ0B2gcYdNV0pMmeAQQEqQpwkg6Ka9259cdKNHrQ3j/ovmf0c7YP5LTkj0k1MxIDES8iiSU3Ga1hbS5iDyww6cGIlKEtTghCFOpbBRUoZW4d0dINHxEcsdOznmZylSUc8oKRKmhlC+Rfqlze2jpEOZNPPkyP7uYVKVmKQhf92kBgbam9uo7x0nHzRRq1QsZ0c+0uHTTMCUypl0sDkUxSTbUc1eEBKwOeFZZsicnKl+ilV1h1IuBcEg8dRHSDR40I4DLM/o52GELTMQUpndFQJHoplxZ06F3bq6oS1OFVCF/3E4ghQSfRLulTsdOBjqMx80coJHPM2cnHCqlTgU84lRGkqZy/V5Q6wryAqVh5yVyUaqdCys8gkDWOmGjxoZptUhVP7OdzgMqQWFPPWRuuWot4M/VDSlkA6U8wdcpf3Y3LjVYqVLzIZ8wHSBIu+wI4cYTVvlFORMyjIRZnSp7kj7XKIywKXbZaPyGvRrmYVD/Am/8AzWPBoEn1k4A5ZE0AbCUu9w98sbUm43OCEF0Xd+idlEW6VrCMkYxPyrJUh0s3QU3qrJcZ+Q374VfGiF/Kk/RpSpMyYCTInszXlrCSXJsySWfe0K6ikqZgANOvIkuyZUy7f6Xvu8dCVWKzRmIKGBLApUT0SlJvn3JJ079Ymm1k1LEqQegT6hHSCf8APpmu3C3OLRxqPRF5WznOswiqWxXSzgQkM0lYttYJ5eMB/wDDlSm/0ae50/Mze/1Y6XXUz0rQCtBCjdpahuAWOctGSZk/o/nUXBJ/NnZv1+cOlQvM0r5osGny8UlLmSJyEhE11LlrSm6C11JAjoCAKGdMzstQUOloliwCWe/MwwaCL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8196" name="Picture 4" descr="http://2.bp.blogspot.com/-rCuJZd_oamg/T5DS57QuCWI/AAAAAAAABpU/MWb4xGNVvbE/s1600/moises-y-el-monte-sina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6798" y="2780928"/>
            <a:ext cx="4067944" cy="343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75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8196"/>
                                        </p:tgtEl>
                                        <p:attrNameLst>
                                          <p:attrName>style.visibility</p:attrName>
                                        </p:attrNameLst>
                                      </p:cBhvr>
                                      <p:to>
                                        <p:strVal val="visible"/>
                                      </p:to>
                                    </p:set>
                                    <p:anim calcmode="lin" valueType="num">
                                      <p:cBhvr>
                                        <p:cTn id="19" dur="1000" fill="hold"/>
                                        <p:tgtEl>
                                          <p:spTgt spid="8196"/>
                                        </p:tgtEl>
                                        <p:attrNameLst>
                                          <p:attrName>ppt_w</p:attrName>
                                        </p:attrNameLst>
                                      </p:cBhvr>
                                      <p:tavLst>
                                        <p:tav tm="0">
                                          <p:val>
                                            <p:fltVal val="0"/>
                                          </p:val>
                                        </p:tav>
                                        <p:tav tm="100000">
                                          <p:val>
                                            <p:strVal val="#ppt_w"/>
                                          </p:val>
                                        </p:tav>
                                      </p:tavLst>
                                    </p:anim>
                                    <p:anim calcmode="lin" valueType="num">
                                      <p:cBhvr>
                                        <p:cTn id="20" dur="1000" fill="hold"/>
                                        <p:tgtEl>
                                          <p:spTgt spid="8196"/>
                                        </p:tgtEl>
                                        <p:attrNameLst>
                                          <p:attrName>ppt_h</p:attrName>
                                        </p:attrNameLst>
                                      </p:cBhvr>
                                      <p:tavLst>
                                        <p:tav tm="0">
                                          <p:val>
                                            <p:fltVal val="0"/>
                                          </p:val>
                                        </p:tav>
                                        <p:tav tm="100000">
                                          <p:val>
                                            <p:strVal val="#ppt_h"/>
                                          </p:val>
                                        </p:tav>
                                      </p:tavLst>
                                    </p:anim>
                                    <p:anim calcmode="lin" valueType="num">
                                      <p:cBhvr>
                                        <p:cTn id="21" dur="1000" fill="hold"/>
                                        <p:tgtEl>
                                          <p:spTgt spid="8196"/>
                                        </p:tgtEl>
                                        <p:attrNameLst>
                                          <p:attrName>style.rotation</p:attrName>
                                        </p:attrNameLst>
                                      </p:cBhvr>
                                      <p:tavLst>
                                        <p:tav tm="0">
                                          <p:val>
                                            <p:fltVal val="90"/>
                                          </p:val>
                                        </p:tav>
                                        <p:tav tm="100000">
                                          <p:val>
                                            <p:fltVal val="0"/>
                                          </p:val>
                                        </p:tav>
                                      </p:tavLst>
                                    </p:anim>
                                    <p:animEffect transition="in" filter="fade">
                                      <p:cBhvr>
                                        <p:cTn id="22" dur="1000"/>
                                        <p:tgtEl>
                                          <p:spTgt spid="8196"/>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80">
                                          <p:stCondLst>
                                            <p:cond delay="0"/>
                                          </p:stCondLst>
                                        </p:cTn>
                                        <p:tgtEl>
                                          <p:spTgt spid="4"/>
                                        </p:tgtEl>
                                      </p:cBhvr>
                                    </p:animEffect>
                                    <p:anim calcmode="lin" valueType="num">
                                      <p:cBhvr>
                                        <p:cTn id="2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3" dur="26">
                                          <p:stCondLst>
                                            <p:cond delay="650"/>
                                          </p:stCondLst>
                                        </p:cTn>
                                        <p:tgtEl>
                                          <p:spTgt spid="4"/>
                                        </p:tgtEl>
                                      </p:cBhvr>
                                      <p:to x="100000" y="60000"/>
                                    </p:animScale>
                                    <p:animScale>
                                      <p:cBhvr>
                                        <p:cTn id="34" dur="166" decel="50000">
                                          <p:stCondLst>
                                            <p:cond delay="676"/>
                                          </p:stCondLst>
                                        </p:cTn>
                                        <p:tgtEl>
                                          <p:spTgt spid="4"/>
                                        </p:tgtEl>
                                      </p:cBhvr>
                                      <p:to x="100000" y="100000"/>
                                    </p:animScale>
                                    <p:animScale>
                                      <p:cBhvr>
                                        <p:cTn id="35" dur="26">
                                          <p:stCondLst>
                                            <p:cond delay="1312"/>
                                          </p:stCondLst>
                                        </p:cTn>
                                        <p:tgtEl>
                                          <p:spTgt spid="4"/>
                                        </p:tgtEl>
                                      </p:cBhvr>
                                      <p:to x="100000" y="80000"/>
                                    </p:animScale>
                                    <p:animScale>
                                      <p:cBhvr>
                                        <p:cTn id="36" dur="166" decel="50000">
                                          <p:stCondLst>
                                            <p:cond delay="1338"/>
                                          </p:stCondLst>
                                        </p:cTn>
                                        <p:tgtEl>
                                          <p:spTgt spid="4"/>
                                        </p:tgtEl>
                                      </p:cBhvr>
                                      <p:to x="100000" y="100000"/>
                                    </p:animScale>
                                    <p:animScale>
                                      <p:cBhvr>
                                        <p:cTn id="37" dur="26">
                                          <p:stCondLst>
                                            <p:cond delay="1642"/>
                                          </p:stCondLst>
                                        </p:cTn>
                                        <p:tgtEl>
                                          <p:spTgt spid="4"/>
                                        </p:tgtEl>
                                      </p:cBhvr>
                                      <p:to x="100000" y="90000"/>
                                    </p:animScale>
                                    <p:animScale>
                                      <p:cBhvr>
                                        <p:cTn id="38" dur="166" decel="50000">
                                          <p:stCondLst>
                                            <p:cond delay="1668"/>
                                          </p:stCondLst>
                                        </p:cTn>
                                        <p:tgtEl>
                                          <p:spTgt spid="4"/>
                                        </p:tgtEl>
                                      </p:cBhvr>
                                      <p:to x="100000" y="100000"/>
                                    </p:animScale>
                                    <p:animScale>
                                      <p:cBhvr>
                                        <p:cTn id="39" dur="26">
                                          <p:stCondLst>
                                            <p:cond delay="1808"/>
                                          </p:stCondLst>
                                        </p:cTn>
                                        <p:tgtEl>
                                          <p:spTgt spid="4"/>
                                        </p:tgtEl>
                                      </p:cBhvr>
                                      <p:to x="100000" y="95000"/>
                                    </p:animScale>
                                    <p:animScale>
                                      <p:cBhvr>
                                        <p:cTn id="4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864096"/>
          </a:xfrm>
        </p:spPr>
        <p:txBody>
          <a:bodyPr/>
          <a:lstStyle/>
          <a:p>
            <a:pPr marL="0" indent="0">
              <a:buNone/>
            </a:pPr>
            <a:r>
              <a:rPr lang="es-CO" sz="3600" b="1" dirty="0">
                <a:solidFill>
                  <a:srgbClr val="FF0000"/>
                </a:solidFill>
              </a:rPr>
              <a:t>¿Qué hace Cristo en el santuario </a:t>
            </a:r>
            <a:r>
              <a:rPr lang="es-CO" sz="3600" b="1" dirty="0" smtClean="0">
                <a:solidFill>
                  <a:srgbClr val="FF0000"/>
                </a:solidFill>
              </a:rPr>
              <a:t>celestial?</a:t>
            </a:r>
            <a:endParaRPr lang="es-CO" sz="3600" b="1" dirty="0">
              <a:solidFill>
                <a:srgbClr val="FF0000"/>
              </a:solidFill>
            </a:endParaRPr>
          </a:p>
        </p:txBody>
      </p:sp>
      <p:sp>
        <p:nvSpPr>
          <p:cNvPr id="4" name="3 Rectángulo"/>
          <p:cNvSpPr/>
          <p:nvPr/>
        </p:nvSpPr>
        <p:spPr>
          <a:xfrm>
            <a:off x="323528" y="1556792"/>
            <a:ext cx="5400600" cy="2554545"/>
          </a:xfrm>
          <a:prstGeom prst="rect">
            <a:avLst/>
          </a:prstGeom>
        </p:spPr>
        <p:txBody>
          <a:bodyPr wrap="square">
            <a:spAutoFit/>
          </a:bodyPr>
          <a:lstStyle/>
          <a:p>
            <a:pPr algn="ctr"/>
            <a:r>
              <a:rPr lang="es-CO" sz="3200" dirty="0">
                <a:solidFill>
                  <a:srgbClr val="FF0000"/>
                </a:solidFill>
              </a:rPr>
              <a:t>Heb.7:25,26</a:t>
            </a:r>
            <a:r>
              <a:rPr lang="es-CO" sz="3200" dirty="0"/>
              <a:t>. Por lo cual puede también salvar perpetuamente a los que por él se acercan a Dios, viviendo siempre para </a:t>
            </a:r>
            <a:r>
              <a:rPr lang="es-CO" sz="3200" i="1" u="sng" dirty="0"/>
              <a:t>interceder </a:t>
            </a:r>
            <a:r>
              <a:rPr lang="es-CO" sz="3200" dirty="0"/>
              <a:t>por ellos. </a:t>
            </a:r>
          </a:p>
        </p:txBody>
      </p:sp>
      <p:pic>
        <p:nvPicPr>
          <p:cNvPr id="5" name="Picture 2" descr="http://cronicadeunatraicion.files.wordpress.com/2012/08/jesus-sumo-sacerdo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1555" y="1700808"/>
            <a:ext cx="2736812" cy="28803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3528" y="4869160"/>
            <a:ext cx="8594839" cy="1569660"/>
          </a:xfrm>
          <a:prstGeom prst="rect">
            <a:avLst/>
          </a:prstGeom>
        </p:spPr>
        <p:txBody>
          <a:bodyPr wrap="square">
            <a:spAutoFit/>
          </a:bodyPr>
          <a:lstStyle/>
          <a:p>
            <a:pPr algn="ctr"/>
            <a:r>
              <a:rPr lang="es-CO" sz="3200" b="1" baseline="30000" dirty="0"/>
              <a:t>26 </a:t>
            </a:r>
            <a:r>
              <a:rPr lang="es-CO" sz="3200" dirty="0"/>
              <a:t>Porque tal sumo sacerdote nos convenía: santo, inocente, sin mancha, apartado de los pecadores, y hecho más sublime que los cielos.</a:t>
            </a:r>
          </a:p>
        </p:txBody>
      </p:sp>
    </p:spTree>
    <p:extLst>
      <p:ext uri="{BB962C8B-B14F-4D97-AF65-F5344CB8AC3E}">
        <p14:creationId xmlns:p14="http://schemas.microsoft.com/office/powerpoint/2010/main" val="250407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sz="3600" b="1" i="1" dirty="0">
                <a:solidFill>
                  <a:srgbClr val="FF0000"/>
                </a:solidFill>
              </a:rPr>
              <a:t>¿Además de Cristo, puede alguien más interceder por nosotros ante el Padre?</a:t>
            </a:r>
          </a:p>
          <a:p>
            <a:endParaRPr lang="es-CO" dirty="0" smtClean="0"/>
          </a:p>
          <a:p>
            <a:pPr marL="0" indent="0" algn="ctr">
              <a:buNone/>
            </a:pPr>
            <a:r>
              <a:rPr lang="es-CO" dirty="0" smtClean="0">
                <a:solidFill>
                  <a:srgbClr val="FF0000"/>
                </a:solidFill>
              </a:rPr>
              <a:t>1Tim.2:5</a:t>
            </a:r>
            <a:r>
              <a:rPr lang="es-CO" dirty="0" smtClean="0"/>
              <a:t>.</a:t>
            </a:r>
            <a:r>
              <a:rPr lang="es-CO" b="1" baseline="30000" dirty="0"/>
              <a:t> </a:t>
            </a:r>
            <a:r>
              <a:rPr lang="es-CO" dirty="0" smtClean="0"/>
              <a:t>Porque </a:t>
            </a:r>
            <a:r>
              <a:rPr lang="es-CO" dirty="0"/>
              <a:t>hay un solo Dios, y </a:t>
            </a:r>
            <a:r>
              <a:rPr lang="es-CO" i="1" dirty="0"/>
              <a:t>un solo mediador entre Dios y los hombres, Jesucristo </a:t>
            </a:r>
            <a:r>
              <a:rPr lang="es-CO" i="1" dirty="0" smtClean="0"/>
              <a:t>hombre.</a:t>
            </a:r>
          </a:p>
          <a:p>
            <a:pPr marL="0" indent="0">
              <a:buNone/>
            </a:pPr>
            <a:endParaRPr lang="es-CO" dirty="0"/>
          </a:p>
          <a:p>
            <a:pPr marL="0" indent="0" algn="ctr">
              <a:buNone/>
            </a:pPr>
            <a:r>
              <a:rPr lang="es-CO" dirty="0" smtClean="0"/>
              <a:t> </a:t>
            </a:r>
            <a:r>
              <a:rPr lang="es-CO" dirty="0">
                <a:solidFill>
                  <a:srgbClr val="FF0000"/>
                </a:solidFill>
              </a:rPr>
              <a:t>Juan 14:6</a:t>
            </a:r>
            <a:r>
              <a:rPr lang="es-CO" dirty="0" smtClean="0"/>
              <a:t>.</a:t>
            </a:r>
            <a:r>
              <a:rPr lang="es-CO" dirty="0"/>
              <a:t> Jesús le dijo: Yo soy el camino, y la verdad, y la vida; </a:t>
            </a:r>
            <a:r>
              <a:rPr lang="es-CO" i="1" dirty="0"/>
              <a:t>nadie viene al Padre, sino por mí</a:t>
            </a:r>
            <a:r>
              <a:rPr lang="es-CO" i="1" dirty="0" smtClean="0"/>
              <a:t>.</a:t>
            </a:r>
          </a:p>
          <a:p>
            <a:pPr marL="0" indent="0">
              <a:buNone/>
            </a:pPr>
            <a:endParaRPr lang="es-CO" i="1" dirty="0"/>
          </a:p>
          <a:p>
            <a:pPr marL="0" indent="0" algn="ctr">
              <a:buNone/>
            </a:pPr>
            <a:r>
              <a:rPr lang="es-CO" i="1" dirty="0" smtClean="0"/>
              <a:t> </a:t>
            </a:r>
            <a:r>
              <a:rPr lang="es-CO" dirty="0"/>
              <a:t> </a:t>
            </a:r>
            <a:r>
              <a:rPr lang="es-CO" i="1" dirty="0">
                <a:solidFill>
                  <a:srgbClr val="FF0000"/>
                </a:solidFill>
              </a:rPr>
              <a:t>El pecador puede ser reconciliado con Dios sólo mediante </a:t>
            </a:r>
            <a:r>
              <a:rPr lang="es-CO" i="1" dirty="0" smtClean="0">
                <a:solidFill>
                  <a:srgbClr val="FF0000"/>
                </a:solidFill>
              </a:rPr>
              <a:t>Jesús.  </a:t>
            </a:r>
            <a:r>
              <a:rPr lang="es-CO" i="1" dirty="0">
                <a:solidFill>
                  <a:srgbClr val="FF0000"/>
                </a:solidFill>
              </a:rPr>
              <a:t>Dios no necesita ser reconciliado con el hombre, pues su voluntad </a:t>
            </a:r>
            <a:r>
              <a:rPr lang="es-CO" i="1" dirty="0" smtClean="0">
                <a:solidFill>
                  <a:srgbClr val="FF0000"/>
                </a:solidFill>
              </a:rPr>
              <a:t>fue </a:t>
            </a:r>
            <a:r>
              <a:rPr lang="es-CO" i="1" dirty="0">
                <a:solidFill>
                  <a:srgbClr val="FF0000"/>
                </a:solidFill>
              </a:rPr>
              <a:t>la que inició el plan de salvación.  Además, proporcionó el medio de salvación con la vida y la muerte de Cristo. </a:t>
            </a:r>
          </a:p>
          <a:p>
            <a:endParaRPr lang="es-CO" dirty="0"/>
          </a:p>
        </p:txBody>
      </p:sp>
    </p:spTree>
    <p:extLst>
      <p:ext uri="{BB962C8B-B14F-4D97-AF65-F5344CB8AC3E}">
        <p14:creationId xmlns:p14="http://schemas.microsoft.com/office/powerpoint/2010/main" val="263012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274193"/>
          </a:xfrm>
        </p:spPr>
        <p:txBody>
          <a:bodyPr>
            <a:normAutofit fontScale="92500" lnSpcReduction="20000"/>
          </a:bodyPr>
          <a:lstStyle/>
          <a:p>
            <a:pPr marL="0" indent="0" algn="ctr">
              <a:buNone/>
            </a:pPr>
            <a:r>
              <a:rPr lang="es-CO" sz="4000" b="1" i="1" dirty="0" smtClean="0">
                <a:solidFill>
                  <a:srgbClr val="FF0000"/>
                </a:solidFill>
              </a:rPr>
              <a:t>¿Qué evidencia tenemos de la existencia de un santuario en el cielo?</a:t>
            </a:r>
          </a:p>
          <a:p>
            <a:pPr marL="0" indent="0" algn="ctr">
              <a:buNone/>
            </a:pPr>
            <a:endParaRPr lang="es-CO" sz="4000" b="1" i="1" dirty="0" smtClean="0">
              <a:latin typeface="Agency FB" pitchFamily="34" charset="0"/>
            </a:endParaRPr>
          </a:p>
          <a:p>
            <a:pPr marL="0" indent="0" algn="ctr">
              <a:buNone/>
            </a:pPr>
            <a:r>
              <a:rPr lang="es-CO" sz="4000" b="1" i="1" dirty="0" smtClean="0">
                <a:latin typeface="Agency FB" pitchFamily="34" charset="0"/>
              </a:rPr>
              <a:t>La Biblia nos da dos evidencias</a:t>
            </a:r>
          </a:p>
        </p:txBody>
      </p:sp>
      <p:pic>
        <p:nvPicPr>
          <p:cNvPr id="1026" name="Picture 2" descr="http://t3.gstatic.com/images?q=tbn:ANd9GcQyRSWZtkaVW6swFtMSdJPHw8nfTAGvaZl2j4T8VnfOGLI5AUR3W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564904"/>
            <a:ext cx="3592277" cy="23511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2852936"/>
            <a:ext cx="4572000" cy="1877437"/>
          </a:xfrm>
          <a:prstGeom prst="rect">
            <a:avLst/>
          </a:prstGeom>
        </p:spPr>
        <p:txBody>
          <a:bodyPr>
            <a:spAutoFit/>
          </a:bodyPr>
          <a:lstStyle/>
          <a:p>
            <a:r>
              <a:rPr lang="es-CO" sz="3200" b="1" dirty="0"/>
              <a:t>1)</a:t>
            </a:r>
            <a:r>
              <a:rPr lang="es-CO" sz="2800" dirty="0">
                <a:solidFill>
                  <a:srgbClr val="FF0000"/>
                </a:solidFill>
              </a:rPr>
              <a:t>  Apoc.11:19.</a:t>
            </a:r>
            <a:r>
              <a:rPr lang="es-CO" sz="2800" dirty="0"/>
              <a:t> Y </a:t>
            </a:r>
            <a:r>
              <a:rPr lang="es-CO" sz="2800" i="1" u="sng" dirty="0"/>
              <a:t>el templo de Dios fue abierto en el cielo</a:t>
            </a:r>
            <a:r>
              <a:rPr lang="es-CO" sz="2800" dirty="0"/>
              <a:t>, y el arca de su pacto se veía en el </a:t>
            </a:r>
            <a:r>
              <a:rPr lang="es-CO" sz="2800" dirty="0" smtClean="0"/>
              <a:t>templo</a:t>
            </a:r>
            <a:endParaRPr lang="es-CO" sz="2800" dirty="0"/>
          </a:p>
        </p:txBody>
      </p:sp>
      <p:sp>
        <p:nvSpPr>
          <p:cNvPr id="5" name="4 Rectángulo"/>
          <p:cNvSpPr/>
          <p:nvPr/>
        </p:nvSpPr>
        <p:spPr>
          <a:xfrm>
            <a:off x="3347864" y="4916079"/>
            <a:ext cx="5652120" cy="1446550"/>
          </a:xfrm>
          <a:prstGeom prst="rect">
            <a:avLst/>
          </a:prstGeom>
        </p:spPr>
        <p:txBody>
          <a:bodyPr wrap="square">
            <a:spAutoFit/>
          </a:bodyPr>
          <a:lstStyle/>
          <a:p>
            <a:r>
              <a:rPr lang="es-CO" sz="3200" b="1" dirty="0"/>
              <a:t>2)</a:t>
            </a:r>
            <a:r>
              <a:rPr lang="es-CO" sz="2800" dirty="0">
                <a:solidFill>
                  <a:srgbClr val="FF0000"/>
                </a:solidFill>
              </a:rPr>
              <a:t>  Heb.8:2</a:t>
            </a:r>
            <a:r>
              <a:rPr lang="es-CO" sz="2800" dirty="0"/>
              <a:t>. Ministro del santuario, y de aquel verdadero tabernáculo que levantó el Señor, y no el hombre</a:t>
            </a:r>
          </a:p>
        </p:txBody>
      </p:sp>
      <p:sp>
        <p:nvSpPr>
          <p:cNvPr id="6" name="AutoShape 4" descr="data:image/jpeg;base64,/9j/4AAQSkZJRgABAQAAAQABAAD/2wCEAAkGBhMSERQSExQUFRUUGRcZGBcYGRgWGxweGhcVFBwYIBYaHCYfHR8jGRYVIS8gJCcpLCwsFR4xNTAqNSYsLCkBCQoKDgwOGg8PGiwfHiQsLCkvMSksLCkwKSwqKSktLCwpKSkqLCkpKSkpLCksLCwsLCwsKSkpNiksKSwsLCwpLP/AABEIAFYAcwMBIgACEQEDEQH/xAAbAAACAwEBAQAAAAAAAAAAAAAFBgADBAIBB//EADcQAAECBAQEBAQFAwUAAAAAAAECEQADBCEFEjFBUWFxgQYTIpEyocHhFCNCsdEH8PEWM0Nicv/EABoBAAMBAQEBAAAAAAAAAAAAAAMEBQIBAAb/xAAnEQACAgIBAwMEAwAAAAAAAAAAAQIRAyESBCIxE0FxFGGh8FGBkf/aAAwDAQACEQMRAD8A1+HKEl5hJaXfKNT9o4rV5yTpeL6NCpKVAk5lDLl4Xu/OPaGgzzAlTs9+J5Qrm3Kz6npmoK2GsII8pCnLswHcvGqTIK1Wf+IspKK7JtsOQj2uqDTSyU+qYshKQdHPHiBrCFOchfLlUbaCCaYJu9zEVXofKApajoE2PY/WA9XXmZOTSeclCgkZlkB1HVkpsBv94P4dh6JYypcn9Szcn7chBMeLu2Tsk7Wz1Pnsbgcnv3mM3sIpVXoTZQUhXO78828G0SbNGLEMPStJSoAg+45g7GGpw7ReMlezKircO/cRjqV5TmH+Qf4+sA581dFPSlcxCpaz6UmyiOIGn7QRpMQUKhUiYQp/XLUzOl7pI0ccYQ9N7p2Oxkk7L7H1CxTqOMKOI0gRNUSzKukA99NoaZ6i0yYkNyPOxgJW0SVkTdCWS3Qav9IYwuh7HoDY6rLKSb3NuFhYnm5hVQss77kQ443QqmycqR6klwO4f5CEeZKUksoEHmGiphpoHlk4yNRmc4kcARI3xO8z6AZPmLJSC5JPvBakw/I6lD1bDhzioViUAhAALwRB0KrOAT3EScraR1yfgtpARfQNeAHipZXMQh2/LWR1U4+kMdUvQAWs3OBGNSGmoWQ4CQ3Ylx84Bhl3is9o9o8IQVyqhZUqasMzJZ0pLrNtwB3MN1GiAeBS3lk2sR7Nt3OvKDsmYAH4Q7iW+TEsj1RrKmEZ5peOEqK7taO5loLakgSVeRaxvC5M5csTQpxmZSWHwsrKesKs6oUKuWokP5rdElKEN8h1Z4eMVkuhR3Gh6kbwmmlM2qlhrIOo3IOcn2a/KFo1FtfIyu6hhqKjJMUCLEAfLWM86nYkMSgse7ax34hxb8LJK0IBmH9ZDs+zHSFLAPEM6dOLnMkgk7AZdCOF7RiEVV2NRzdyjQVxY5FhI33Ou136woYniQmHIpLZSWO+u7w94wUmVchxccQA93+hhUXRyJ+ZSQUzA5I2UG1HPpFHp/5C5Z3FWAFUiv0kEbFwIkWLksWvEhyhXn9x9QwUCS1773gmylKF7G4JhYo6lSwom+Uj5j7QwSqdSpUtuJu9td+BiLljaH262GpirAcBHNfJSuW6rMHfgYvTThgHuLQBrq2eCqWZaCBu7OLMW/fi0Tck/TdsUbUtIM4MkpQU2IsxH8f20FkpcNxgPhFSsJYpSkMHLv1iIxqZlUry0/EAkPqNLxQ9ZRir9xJq2wiqaZbJKwMzhLsDs2usCJGOzE5Zc0MoLCSSNX9LEdwX0tGPH051pJlgnU+ptNhwFtRF9S0xMp0IChbOC6kgcz8QYFwYW9fucfFUGUUkm/cN1J9Cump0F/nygRhNKkFahdSWuebv3eCVXVjygE5Q6gh1Ozs49xvAqYifKC5uWWJYvdRLjVra66wTLyTUUm/hGINLYv8Aj8PLKVTCkZc4QEg5ynMNTcM4NuEIPhrF/Jq5DLGVZyLewyqO/AjXrDfi+J/ipqDMWJIliYBMSlSicyQAkp5F7jnCHi+FplXSvzGUFZwFAa6EkfKGMWOVU0MybUbPpviGXnT6Hfdt2GghRmesEtlUGAy205Rrwvx0Zysnl5XsVhJOuxO33i3H6A+UJslwyrjtr7xTwpqk0Dy5Y02toDqxXKSlVyLHTUR5AJTudYkUOBN9Vn1Who0pSZfwqd3O7bEwbppoTLTfKlKmUBoyg7++8K1TjaVplmyVzEus7Dm2zjaDVPOtKVKWFS2SFNd2ABcHe8Q5R4lfykHKFJY3drgu494zYpL/ADAWHwht7ubxKKtSlpSCxY324sRtvGmWAoZg6gdBox4Qlk6ZT1/YLJkaVmWpVklsGc2094o8stLTbVzb7xpqpGZQZQYbE357R6ZXrDEFtr7c2hLJGcpt14pL/TCaivyzHiMkqVY7cOsbcLkgKl5uB2iiek5tx6YuKWQOsA3HNOf7pm9OEUWYjTlJI0QtiDrlWlsp6EWgLiniF5M6UtvWMz6sWuOYJTZtINys+U62BBB0/vWB1f4flmXMUzDKpnO5Fm21ilizzpaezHCN7Z89xSrymYkySQwIIDByzqJ3AflrC/4hrsqjKCkkbFIIGxb1XfZ43YjUBRUokXYZVPwGnpuXfThCziyipb5QNfhIIL9op4YtNMzmnNWMfhaX+QSH+K56uBeC68dUoO7j66G0CPA06YpC5SMnrZJCwq5BJBSU3BufaB86oVInrSoM6jmT/EU4pOQlzqNBabTy1EqvfgWiQLVVF7EtEg3L7Au00U2MInS0SgMkxAY3svfsXhwwDHPwsrKtmvmfidhHz3C6TKQTr+0E/wAT5ywP+OXcnjzMAeKLWzq6iR9KwvEU/wC4lPqOqTex1vzg5SVssgj4L2u47j6x8nwbEViYqaCQAGA2bg0HKjxgElMpbBw5UAxB2hKfTcXcRj6hT1IfKKYSSkTFFVz6rPy49riLKdSSoq9SFAXFyO38Qo0WOoUCoLun9QgjQY++Z5gXpqH15wl6ElQV5IuxgC1Z1ZVOCNFJdjx4R2oTChlFKVHirK/baFWrxdZmH4QgjUHTXY7xXJxlKpRyJWsAs+hO2gEe+nlbfye5pIaaVabpCwsi5fQNuxuYrnVJKF+qzEJcMLg3Cd+sJv8ArAS1ZUocEtcktbdizvZhHtd4gAWlSjYjIzZQHg2Hp5UrOSyJPQoTlFM2ZLWopSFK4W+Ejb/tC9jDoUUkgtu2v0hn8WpQtpgBffKNeDnsIDTJQnIYgJWA43JilHBWgWXqeXg2f0qrAnEJIId1sOpSUg36wV/qthMvzfPkkEX8wWSXdswA1FoSMLxFVNOExNil+oOx6wYx3xNLnSBLAKlsl1FIFw36nc9YFkWSM48PHuYxuEovm/gBfiiN4kZ3jyH+QpQbq5xSm2qt4sXNMuWlA1mMVH9hEiQOXkyGKJDIA2F/2hercSK5ilHiW7WESJHZOjKYYoqsop3Gqsxgx4WrDkmE7kD5R5EgD2FTdEqsRPr/APTR1JxIinWG0J+kSJA0thm3QvrxNRL2tGjFqozEOeAI6iJEg2P3BZGzpNSJklyORgPLOVTDY/4iRIMYRTjNPosWzaiBeWJEjE20aikzvLEiRIDyYfij/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www.lasprofecias.com/topic_images/21120081732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4" y="4916080"/>
            <a:ext cx="2887490" cy="1930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191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1000" fill="hold"/>
                                        <p:tgtEl>
                                          <p:spTgt spid="1026"/>
                                        </p:tgtEl>
                                        <p:attrNameLst>
                                          <p:attrName>ppt_w</p:attrName>
                                        </p:attrNameLst>
                                      </p:cBhvr>
                                      <p:tavLst>
                                        <p:tav tm="0">
                                          <p:val>
                                            <p:fltVal val="0"/>
                                          </p:val>
                                        </p:tav>
                                        <p:tav tm="100000">
                                          <p:val>
                                            <p:strVal val="#ppt_w"/>
                                          </p:val>
                                        </p:tav>
                                      </p:tavLst>
                                    </p:anim>
                                    <p:anim calcmode="lin" valueType="num">
                                      <p:cBhvr>
                                        <p:cTn id="31" dur="1000" fill="hold"/>
                                        <p:tgtEl>
                                          <p:spTgt spid="1026"/>
                                        </p:tgtEl>
                                        <p:attrNameLst>
                                          <p:attrName>ppt_h</p:attrName>
                                        </p:attrNameLst>
                                      </p:cBhvr>
                                      <p:tavLst>
                                        <p:tav tm="0">
                                          <p:val>
                                            <p:fltVal val="0"/>
                                          </p:val>
                                        </p:tav>
                                        <p:tav tm="100000">
                                          <p:val>
                                            <p:strVal val="#ppt_h"/>
                                          </p:val>
                                        </p:tav>
                                      </p:tavLst>
                                    </p:anim>
                                    <p:anim calcmode="lin" valueType="num">
                                      <p:cBhvr>
                                        <p:cTn id="32" dur="1000" fill="hold"/>
                                        <p:tgtEl>
                                          <p:spTgt spid="1026"/>
                                        </p:tgtEl>
                                        <p:attrNameLst>
                                          <p:attrName>style.rotation</p:attrName>
                                        </p:attrNameLst>
                                      </p:cBhvr>
                                      <p:tavLst>
                                        <p:tav tm="0">
                                          <p:val>
                                            <p:fltVal val="90"/>
                                          </p:val>
                                        </p:tav>
                                        <p:tav tm="100000">
                                          <p:val>
                                            <p:fltVal val="0"/>
                                          </p:val>
                                        </p:tav>
                                      </p:tavLst>
                                    </p:anim>
                                    <p:animEffect transition="in" filter="fade">
                                      <p:cBhvr>
                                        <p:cTn id="33" dur="10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1030"/>
                                        </p:tgtEl>
                                        <p:attrNameLst>
                                          <p:attrName>style.visibility</p:attrName>
                                        </p:attrNameLst>
                                      </p:cBhvr>
                                      <p:to>
                                        <p:strVal val="visible"/>
                                      </p:to>
                                    </p:set>
                                    <p:anim calcmode="lin" valueType="num">
                                      <p:cBhvr>
                                        <p:cTn id="45" dur="1000" fill="hold"/>
                                        <p:tgtEl>
                                          <p:spTgt spid="1030"/>
                                        </p:tgtEl>
                                        <p:attrNameLst>
                                          <p:attrName>ppt_w</p:attrName>
                                        </p:attrNameLst>
                                      </p:cBhvr>
                                      <p:tavLst>
                                        <p:tav tm="0">
                                          <p:val>
                                            <p:fltVal val="0"/>
                                          </p:val>
                                        </p:tav>
                                        <p:tav tm="100000">
                                          <p:val>
                                            <p:strVal val="#ppt_w"/>
                                          </p:val>
                                        </p:tav>
                                      </p:tavLst>
                                    </p:anim>
                                    <p:anim calcmode="lin" valueType="num">
                                      <p:cBhvr>
                                        <p:cTn id="46" dur="1000" fill="hold"/>
                                        <p:tgtEl>
                                          <p:spTgt spid="1030"/>
                                        </p:tgtEl>
                                        <p:attrNameLst>
                                          <p:attrName>ppt_h</p:attrName>
                                        </p:attrNameLst>
                                      </p:cBhvr>
                                      <p:tavLst>
                                        <p:tav tm="0">
                                          <p:val>
                                            <p:fltVal val="0"/>
                                          </p:val>
                                        </p:tav>
                                        <p:tav tm="100000">
                                          <p:val>
                                            <p:strVal val="#ppt_h"/>
                                          </p:val>
                                        </p:tav>
                                      </p:tavLst>
                                    </p:anim>
                                    <p:anim calcmode="lin" valueType="num">
                                      <p:cBhvr>
                                        <p:cTn id="47" dur="1000" fill="hold"/>
                                        <p:tgtEl>
                                          <p:spTgt spid="1030"/>
                                        </p:tgtEl>
                                        <p:attrNameLst>
                                          <p:attrName>style.rotation</p:attrName>
                                        </p:attrNameLst>
                                      </p:cBhvr>
                                      <p:tavLst>
                                        <p:tav tm="0">
                                          <p:val>
                                            <p:fltVal val="90"/>
                                          </p:val>
                                        </p:tav>
                                        <p:tav tm="100000">
                                          <p:val>
                                            <p:fltVal val="0"/>
                                          </p:val>
                                        </p:tav>
                                      </p:tavLst>
                                    </p:anim>
                                    <p:animEffect transition="in" filter="fade">
                                      <p:cBhvr>
                                        <p:cTn id="48"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152128"/>
          </a:xfrm>
        </p:spPr>
        <p:txBody>
          <a:bodyPr>
            <a:normAutofit lnSpcReduction="10000"/>
          </a:bodyPr>
          <a:lstStyle/>
          <a:p>
            <a:pPr marL="0" indent="0">
              <a:buNone/>
            </a:pPr>
            <a:r>
              <a:rPr lang="es-CO" sz="3600" b="1" dirty="0">
                <a:solidFill>
                  <a:srgbClr val="FF0000"/>
                </a:solidFill>
              </a:rPr>
              <a:t>¿Quién es nuestro sumo sacerdote en el santuario celestial</a:t>
            </a:r>
            <a:r>
              <a:rPr lang="es-CO" sz="3600" b="1" dirty="0" smtClean="0">
                <a:solidFill>
                  <a:srgbClr val="FF0000"/>
                </a:solidFill>
              </a:rPr>
              <a:t>?</a:t>
            </a:r>
            <a:endParaRPr lang="es-CO" sz="3600" b="1" dirty="0">
              <a:solidFill>
                <a:srgbClr val="FF0000"/>
              </a:solidFill>
            </a:endParaRPr>
          </a:p>
        </p:txBody>
      </p:sp>
      <p:sp>
        <p:nvSpPr>
          <p:cNvPr id="4" name="3 Rectángulo"/>
          <p:cNvSpPr/>
          <p:nvPr/>
        </p:nvSpPr>
        <p:spPr>
          <a:xfrm>
            <a:off x="196565" y="1782158"/>
            <a:ext cx="4663467" cy="5078313"/>
          </a:xfrm>
          <a:prstGeom prst="rect">
            <a:avLst/>
          </a:prstGeom>
        </p:spPr>
        <p:txBody>
          <a:bodyPr wrap="square">
            <a:spAutoFit/>
          </a:bodyPr>
          <a:lstStyle/>
          <a:p>
            <a:r>
              <a:rPr lang="es-CO" sz="3600" dirty="0">
                <a:solidFill>
                  <a:srgbClr val="FF0000"/>
                </a:solidFill>
              </a:rPr>
              <a:t>Heb.9:11</a:t>
            </a:r>
            <a:r>
              <a:rPr lang="es-CO" sz="3600" dirty="0"/>
              <a:t>.</a:t>
            </a:r>
            <a:r>
              <a:rPr lang="es-CO" sz="3600" b="1" baseline="30000" dirty="0"/>
              <a:t> </a:t>
            </a:r>
            <a:r>
              <a:rPr lang="es-CO" sz="3600" dirty="0"/>
              <a:t>Pero estando ya presente </a:t>
            </a:r>
            <a:r>
              <a:rPr lang="es-CO" sz="3600" i="1" u="sng" dirty="0"/>
              <a:t>Cristo, sumo sacerdote de los bienes venideros</a:t>
            </a:r>
            <a:r>
              <a:rPr lang="es-CO" sz="3600" dirty="0"/>
              <a:t>, </a:t>
            </a:r>
            <a:r>
              <a:rPr lang="es-CO" sz="3600" i="1" dirty="0"/>
              <a:t>por el más amplio y más perfecto tabernáculo, no hecho de manos, es decir, no de esta creación,</a:t>
            </a:r>
          </a:p>
        </p:txBody>
      </p:sp>
      <p:sp>
        <p:nvSpPr>
          <p:cNvPr id="5" name="AutoShape 2" descr="data:image/jpeg;base64,/9j/4AAQSkZJRgABAQAAAQABAAD/2wCEAAkGBhMSERUUExMWFRQWGBoYGBgYFxgXGhgXGBoaFx4YGBcYHCYeFxojGxwYIDAgIycpLCwsFx4xNTAqNSYrLCkBCQoKDgwOGg8PGiokHCQsLCwsKSwsKSwsLCwsKSksLCwsLCwsKSwsLCwpLCksKSwsLCksLCwpLCkpLCwsLCwsKf/AABEIARkAswMBIgACEQEDEQH/xAAbAAACAgMBAAAAAAAAAAAAAAAEBQMGAQIHAP/EAFQQAAECAwQGBwMGCQgHCQAAAAECEQADIQQSMUEFIlFhcYEGEzKRobHwQlLBFCMzYtHhB3JzgpKT0tPxFTRTVFWywuIWJUODlKKjFyQ1RGNldLPD/8QAGQEAAwEBAQAAAAAAAAAAAAAAAQIDAAQF/8QAKREAAgICAgEDAwUBAQAAAAAAAAECESExAxJBIlGRYYHwBBMycdGxFP/aAAwDAQACEQMRAD8AR2dYBc44ijinlnDCxW8JDgJfIgOdm/0IWqlgJB5U74P0SlJLKY4UD14mIXk9msD3RU0zJZQSxXMdSlEUQEkkBxQOlJIxITvh1onR0sgtMvDFRAowILJGZO3iIU/IVrWJaBdSwIIBL3sRu2Q6tNmMtAkSi84sVnNIo4J94i7THHZUXbwI0kb22zCcu6nVloYgDKuKmxOTCLZZVPKNy6QzFxjQAkvs2bgIreg+jUwk33CbrcSWPnRos1ls4kJIGso1CQRwGLd52wepz80k/SgOWlPVkS3mBRBJ2YawBxdnfe42QvtSUJIZQVgboqU0euwPRjEn8lz2OKU1ZCDVthOBDUjeXZbpAKbm8Cv6RFIlKUmsL7srFRj5v+iWU0xP0KQXd155u2dcRnEc02gk67HPq0kJbLWavOCZGjAap7W3PxwhxJQSllD74eMHJZfwRlyKDtJffP8A0ri9DzVByZpz+kA8zHv5Jm3W+crU/OA4ZYtiT3RZwlsBuiCa70EN+0l7/LAv1M3jBWV6PmChM0NhQLryJEH2O1TkjWWlSRtSxgi0zSNu/hsEBW2YpQYi6n7OOEDrFPDZXtKa9SXwjS29IQEFIQoLOBZ0iuL7sRCm1FcwXlLBOAD3/Kg590GTLmALHYK94NIhOjlgXyky/rCqfzgMB4RrmstWvp/n+fA8YwX0BJFnWJSkFVb15AUaKJ7SQ+GA84it+jAJd5JBcl0pN64pnKXc5EUycbIMTNkpLWmWVbJgJWk5gEeyaDjugqYbyHkISxN1cstRnKVgpzap3cDDRkpK4ma6vOjmOkLNVzXLugYTjkSwyd2fYM4sHSCzBSlAMWe6kEPTgcGapirLTRi9G/j5w2HkdqhvZdLLKRLpMTkFOdtOOPcIAmaNAVeSLjAgpJbWNKcHw2jON9HoF5F52TMBWMdVwbzbsTuEPJ6AppamvLCiDU3ikqTRT1ODbk4ZwrdDJWimzdFkkkXADkTHoczUgEi6zbSUnuakeg9ifT6B3yH5tIze8c2pQcd2+HWgtBUcgkqYtizP3DGEidcAEEIALAbhWuZY474sWhZplovqUQmgAdycSzmpJ34Y0hSllhkT5csBF43g4LYZUJGe4bakRFI0aiVrlJD5lyo1JwZ2wrBGhNGC51xTVKSEpFXaooAMqco1ti1lQ1Tfdw4wbMuGamX8V0rZFeqVIxa9Izb7JXiHYXSEiuKgTxbfG1kUQbwKnOK6ueGwNElmsYa8ouMS4qo7TzfjBBVSl5jtA+OVDEH6ncvgparrHXv7hNltxZ+sB3HHvg8Wp8Sk+PwhRLQEp1mYY4CmbxTuknSUrvIlFpYxIoVc9j5RR8vTZP8AYU3g6NKtUpRN1SSU43VJN19rFw+wxi1ablyiy1B9gqe4YRzazDqpCZYF1a2mzFYNQ3EckurcVCHnR/QvWa8x2JLCrqahUTi2T55Qv/od9YoD/TRS7SeBpO6YFS0pkArPu9WS/wCcDTujS29LJ8oOuyLCdr0HEpSfFoslksSEBkpA4CJFoikVOrbOfvx3SiVKV00klIUpSEEmtCp94Iy3t95a5sucl0zAsfVU/fnEOnOhUmcCpCRLmYuOyo/WT8RXjhHOLSlcmaUklC0nI4GmB2ZvsMSlNrZ18cYTzHB0uRKZTC7exAxLbQMxvg5M2YmrEjkBzxMcr07aSsypoJdUq64JBvS1KCsMKKSfzof9Euk5nDqJpBWxuKL6wAwUxFQM8xBj+op0wz4X17FonaNVNClJSgJwupBN45u5AA4D7YW6EsKUT1m8xCbqkEghF5jSrEEtjg5hhZFz5ayESApJxxS+zWLxLadES0lU1KepmEElSlsx3hyCNo8Ithvst+5Ds4px8M55pfRU6VaFTEhTBb9Zdoa1LBw3aDHJw2UI7ba0qJJQqWoOFJSQpIIpqhTFAfJ1ZR0CdpZF0sKByUhN1BGbperh+WVA1W6R6JBV1ktN0KqxYH7NnENDJnUitImlyATuLs32DLnDGeu9JSF1CXJLMQd4wINIElSwFgFOLDHB+9vuyhha0qllSc2q4BDOH9bozdujNeRSq0L/AKVX6f21j0DKnVy7vuj0ETsy02dd2UHYJAUGzLsWDVZ2g9C0dWkHDVLAOXFTXjR4UWuahU1KEk3UMknK9m3gHi4L0TLuIRLAUoBKiSrAEF6HB8a1whW6C2NdDabuyTd1UgC4kpvGuAcGjmj7s4YWPSAdpgqSLxryA3CE0tQoAGEug/Gb4P4wbLs4Af0N/nEnKnfgWXGvuyzWgICXNGwyrsEJLSsqIc3RsBd+JiRGlWAQtlJwetOJzaMWqy0dAKgQ+2DLOUQ4o9f5Fa6Xz13AhJLEkqbZkDzimSlVAVgVJfmdvCLF0ivGczYJADbD5UhJpSyFCBeDOf0nrQe63nHHblJnpxVRRb9FaGExRmTjiSQMCpjidicBTwi1SJiUsHZqUDBtjRSejdn+ULRaJy3Wh0pSGAYAAFhWus+090WtiC7ClTxy9boo6jTijj5MumxuJ1aEmJ78KpVpqzVDPzb7YLkWnaQd2fKOhST8nJKBrNWQl8/WcVfT2ipK0KVNKQAHKqJKa9pJO9qGheLn8m2YevCE+ndGS50syZiRdOYpdIIIqMDCS48FOLkV0jlfSCwKky0JJB+cUUKGC0FCHKa4dmmReFctapKkzE4pIUPzS/rjBmkZSevCEqC0BhLCViZdSTQUJapduBzj0+xKZTpa6SDuZ6b453s9FapnW+j9tKnITqKYg4U54j4warR8krve1sJJHcYVaCC5ciW6gHlpyzujxhTp21qZVyarVLYu+AfBw5eOzuqSZ53S5Np0FadHzjAS03a0Z+beQGdYQJWJeopIVKOADODiwJyzAeBZ1uXUkhXJxs7vjyguTpkLBQuUmopkxdxwYgeMZ0jojawL9JS5LDqr172lKQA4wujMA1rvwibS0mXNTKmhr4DLD3XSKFzk4LHjB+jgJ6ikpYIcqJSCUgb9pNIQdJdKhCwZCQkC9eJerUADl8yeY3xkhrd5FVq0QlC1JCksDR8WNa749EkzS0uYb6hrFn4s0eh6YaR7Q8sdYmqSchgO92HE94iyqUZSkpAKVPVNdZJoX1QCD8NoolsloTLSAlN9TivvVoHA3bO+LPK0t8oC5aklKk4FBdgxPHHEbgWFYMsCAwmgTJiJa7zH2uZICnY48XO6LBoyVMKa8CMa1OIJG0NwisyND3AoknWYirlTFu5nr94i6aPmvJmLSXYAJ/NGPMvswiM7eASlSFsyWhRJbVSq5TNgHJ4EtBEuWsSr14sFKDYUGHfXw4wi0fp67LKVXqqSpxmHSFJfJwPOLVKBMiYHBvLvBthbdR2J5weuASbVIq1sQkLMxnvJoG9pPGmJEV/pHbROUhQWlbgskF7r1IUBgaim7ZC+36bnl701SiC4SSbqas7PSj0iJNoUi6skFanowo+e3OIqKpnTFPZ0XQ8+VJkyTLQkX0Ak4FnPaV7TFxXPZBiNMgnsvV+18btA22KBo62z2CBMISHoKgVJauFSTSI7bpWelV1K1BzQDucfbDqXgk+G3s6AjTIvE3dlL1SQThq/bG03TTFwntfWwq/xbujmNp01PQWEw73zrvjErS85SXKzQ+cZ9N0ZcLOqyulxFOrFB7xrvwwaNpfSJKprEXQoXqVw3nAgxyyXaJxmsZi6ilS2ysS2HSU8HWWslJo5V4d3hDuWBXwJDfpPawvSCXVdTLKU3jQap1jQUYuCeOTQ8t9ilTylUtaViYoIdDNgasK3roUTtbCKDa0Kc3lBXtAmpYuaHjXnHrBpifJIKJpTdBYhqXiHxGbCJ9VJ5HcHSrwdht6whDoAZ0hQODFx5tXdFe0qkLEq8XKllJwqGSabGqOcNdAWpc2wpmLZa5jYmjhVDhRgH3RXNNWlSlySkukTVzLx+usFIbJKUgCKdTmhd0J9LWacgKWpX+0EtADXSGWs03Mkd8LTbyhSXFWvU3khtzJHjF96S2VKrM6rouLUWwF4oVKDbGvAvk0c7mS1LnJUQANRAAcsAEoGOL484KLJ2XbRNuSJE9aWN5KSfzQo+TmOZ6RtKlKJUSd2W1/GLhZ58yzqKSkKlzkBJTgaMQUFwCoONUs9NkKNO6HHytcuUk0SgszVIFS+Axrv2w0FQBBJtiQACPD749G8+VLQopJUSNgDVrR6x6LAst2i0hJAqSqj7Npy1g1KtjDbQmlOrm3FAMwDgDtBIBrxzhdomTdImqBcJJFGYnDlWm9o2slmJIfEkqIGV6rOcsO+JyyNQ3ttscKSQHCqKwNTnkQd/jDix2m9ZygXr11CTsvOsOOLeEKLTLLHVK1qZgkE4FmAxwUkvXjB9isswDWQpIJeqSC4dhXa58YR+RXQksoCGKkl0uQD7wy4P5RcbFPdJSaqN0kgNqlAIbk1N5itW+wXFOotemKbgqrNkxKq74tOh13kpXXWSlwMqkBIrsA8Iz1g062cWvC8pSnYElttcIZ6N0b1nzkzE4J2DJ4EXZLywmhD1MWKzyTgD6+6EjHydLeKNbOoIJHZSA7kszkpiKzrE1RJSQQWY44UfY4Y84ntkoN2EqOFUpqH3xvKICSWApwwJMCPuTyVvT9mIVeHZJbhG2gJN8Kd2y5Y+t0NrQApJSc4HsMu4EgYQzSGzQXNtIkqAujsKOLdlqGm/HzeNJ1uZaSEdsOBeOQcvqgild8Sz1pWymFDmBQcxARBIBZIKXTRqNSjCmEEWiXSGjkzJZuhlIqmtCk5cjFblzCxBxBz+yLHZrYUqFRs5H4Qj09KuTVHJTYPwMBoZXo6Z0MtbaOQCwcqALmgZVeIoHwxMI598kviSxTk5o4HfVsiIJ6Nz56LBLWASlF8imCS4OW3J84xolZmBdQbqwXNAwBx3Gg34ZQ6acDnUakxl0gmBVmWT/s1UbMqApyx4iKhKIRNlKNUlWRwKduUWHpFaAJdVp1yk3QXe7eDgcxC7RujgtLscVmgJf2UpAGdVHkMM0TtFFhGdPWlMw2fKkwtvJCRl9U5QbMtKUSiqYkdbcuEPUoIIBI9kjjkOa612NrTJSsXUhIcKoboKlksfVYD0hpYTEzgTdmJUJh+s+qEvuYU2Q69Qj+hXrUlRWopoklwG212xiAFTNrk5x6LAst9mKjqpJL03qYAE7GDKNaYneNBb1JAV8qSFgnVRePEqnJzy1CrHEO8LLVbgElNXIYtRh7u8N8YXKtIGHPb/CEQ7LfaenM0S0oRPqXvlEoy88A5evvC6a4OTFm0n01mSbJKYAz5lU3wCyE4rKRR3IAG19kcz0HZxNn3phaVL11naAzJ4qNOUN7TaVz5hmLDPgMkJGCeAcniSc4Ii40wm09JbXPu9ZMSbpcfNyw2WSc4bWHpBbTKCJJdtW+Uyky0bgtQAfc5ObRVZ+khL7ICjhWoGRdIxbZht2QNatMzZhBXMUSMMgnclIonlCpWx2lVUWCb0bn2YoXNSkoXQKQq+HZ7pIFC3LGtIKs8oOVUfgnY2JD7se6B5emz8hkSC5UuYqaSaskOlOO1RcfixCqakXgSatz4fOCvADnE51oeNteoknoAehOVEIPNgmrV74nnIF1rgIp7Iyps2ecAypjkscAc6NiB9Li7VPhjGk2aC9Q2AqBiCXJ63jv2bQND0gkIAFABwDcqcTEBswUWIGJPsmrfWBER2SaGPwOddi1bqehMiepJdJD73+EbSMRTrMp14OXcsns7OwdxbCgaBDZyckkY+z2hn9Ga74aicb2Q733NSlYETZyhIACA2Ws3KhjL3NQGqzVdhi/s0zfsemiPSqrwG0CneYMmp4euML7UrWIf1WM85CkF6LtcwS7omzUpUDqpmLCa5XUqAPMRodJ2izqeVPmIGYCi3MRChLJDZ4xtNZYO31WKLOhHFGbfpGdOIXMmrmKZgVFy2ymFYB/lCYHR1kxKTiAtaQeICmPONJc26a4eUaqLwwOqJrHO6ualS3bAqJJIBBDvjR35QSqaSSTW8kDaykB8sQWP6TwBLnuCkqpEsgFJDGmNPVDBFaAlJajPvj0ETJNTTOMxidG0+aGYeu+A5y+6J1qGQb1tjOjZRKytnCMNhWcH2gVVyjDvLGFhs5SAiuLqG1WzlEtrtXsDDM4cuERKtFwfWPokwMVwGPo0nTNnDDKJdH2YLUb1EJBWs7Ej4kskDaYAmTA8Mpsu4nq86GZsK8kt9UeLwdIFWw2yzlTJnWKZIwAGCU4BIfYM84NmoJNORLtQeFWgHR8rVgpcwgkDIUodmPZL8KvujnvJV4JlIIqSAw94gPTYfVIinpU7uCD9ZXhuqO6PdaSC4vJ2lJN6tE3btONW8YHVOVvamVUjhcrSkBbBYRLJTi3J9+3nGpnscCdwb4kRFLmlje48Aa+6l/HHKN0r3E7qfEgRtBCFTXfUVx1fDWfyiAqUBULUTUk3HFMDr+VKxvMOIuqwNRdHdVxzgVF5Ka9Yp9t3V3dryjPBiRb+4pqh3Q395/CFmkRrvu+2Gt+hFYSaVm6/L4mG8GDJRJSKOwjEtRERWSfqisYmzA8UjgXRm2Ieo7ojQHEZSRyjRbg0goDIZqWyiSXaMsvhEnVxAxeg+LfZBAyZQBxd9wBHHnjHoHVeFLhwB7KjQhxUDYY9Gsng8omvlxhpKl9WgBqgOrepTHwDd8Y6O2ETZ6EqOqFAmmNcIM08kpnzkmhTMUG33v4RpBjsUqU5MQ2ibsiVam8oDm1MELDNFWeqpyqiUxAOCph7Cd9QSdyVRJLclySSS5JxJOJPOIdIaQEi7IuFQQypjKCT1ig5xScE3U/mmkF6OtEuckhBImgEmWrtFKaugsAulSMaGkLJuh4NBdkGsA9K+UGTlJB1immLkQDY6rFIPOJ1tgZ2Z8zrjY9R5RzjvZicUBBuhD0GsaYgsqr4bdkDpCCwdFdjM9KDw74mXOepIAc+02WAaZj4VwERLFTUOSH1myw+koTt3RlkU3TdahBwdm2U8I0CgMSBs4+njMkO9XwzdqbL6h5RL1T/AGuR5Rm7Cam0B2vjvD13cIhlT9V1LQ7nAhstubmJ12bj+krzeNJaQQSyk4pqpVQMxhQs7xr8BIjOHvJ7xnCbSXaHCLAJdCznmT5mkJNKyA49ZwyMRSFaojbENEcoUjY0G+Kis9Lcv9sb9WWiXR8pDlU1VyWkBSyBVnALb4UT+l6OsXcknq/YBWL4wZSlAMr8Vs8aQVYspKOxjeZqfwjSaWCi4DJNC+eRAqeEa2HSKZ6DktOI3e8OfdSCdEObRKASFOtOqrA1GO0ZxjbQutGm1yldWkKUEBKXvEVCQFCmxTh82fOPQtnjXWxcXlMTiReMeg4IjwrKS4LcPLhB1vt6pyiuYbyyBeVmWADnew8IFtSXVkzRhVIw6I5qoxY1C/eIdKAZh33BgeJYc4jJJiVEsmzzmDkmWjkVXid3ZbnBCJjNK1Fai6lKJUdpLk8YcaBWOswDhKqkOzpKaUoa404iApVgWRqgUyeo5codaLsgQm8RrKx3ClG3EROTsZRoO0WRfNcPXrhDMEEmqtmJzG0TA1Pq/bCmwKF6p2wxVMT7xbJm8NXPyjnl7FDyiDmrLEmrU/pd/hm0RLmbVNmWJ2ZjrGHxfjEyQmusoc0jH830+cQzLr4mp2p/ZwGA3RljZqZmWumJPM0x2qLRrNo1c+H+IRsickDbUmrU4boymcDBsagdU0Gj8a/52EDaY6W/I70lCErnKQ61qf5q+ApIlhyCtilRJ2gDMw0ly0uHdqZ78x6wjnWkJC12iYyZilGYuiqrDqPaZ6jA1h+Jdnkjy3WC26N6cdfMlonIkyySE9YLya5XyDVyc6DcIm0vKINaFvjFFVZFJUyklLMajLcDHSNLTQtV5IOsAahjrVYhyxwesNNU1RuNt7K8xA4RoVkQSpDPAqzUUhh2aaVtBFmmEZlCHf3iSQ2dAeEU8iLJpqY6EJ+sSeLADzMV0oZUUgc3LljTo4trQkA9oLB4XCa9wPKLXYldWifPJbqpZunDXW8tLb6k/mxVujy/nCyXUpN0Zmtab3ADbzF16b6YmWY/JJSFSJaUi8UlB644FRZ9U1G18WwgNWwxdRKrYbMSgFhn5mPQPJt1wXaUfzj0HqL3Q/WXLb8eEQTlV4wYzDD18YEmGoECypEnA74lRNISz4qB3G6kju1jGhRhHitg2d6nd/Dxgsww0QL61J+opSd9wXiP0byhwbOCVJpTDEeEDaFSUz5ZDApF5ztcqc8gfKOhaD6HSlgTZhvIVrJlpoADkpT1bBgwpEZfQfvSyc8SW72ByJGw4ExsmaRmY6h0o0miyWZlSpc6WVFKZakBIDgnFIYBLe65cVBqaUnQXymUufZpSkJQWmSioKagJVLLlRSxBIUH2E5CsAjyXtCkTzvjyVv6MFrEtEvXF05AMSrgH8cK44QHYJ1+bdEtw1APZ/GUSwDc6UBhUrKd0TplPj8YNsejSpmJgpeiyXI9d3PviodMtPWiVO6iVNVLQEIKgg3SVLAVVQrgUhgWjJdnRpz6qy526VJsqb9omXBgAE31qOwCgfHtFPPCOcdJdJpmTlrk30S1M4OqVEUvKZRx2O3mUyJ5GNfPvzgkocbovGHU5pTctk+hdJIRNl9eFLkhQKk4kbwDvqU5s0dCVbpM8/Mz0LJ9kFlElsEqZXhHL1WcirUjQguzcIModjQm4l+tUq64OMDSLAqYTdGAvEkgACmspSiAkVFTSogTo3NtUxRkrSpSQ6deipaxVnVXIuC7APQAxnpDpWXcFnkkrQDemKBZK5lezdrMSl2SSWDqIGtehFF3RSXIqsxabRZEtfWJyklgJQUQD+UVdQeIvRVJifXrOJpkRxZRog5N7C9C6WmWaZ1ku6FjsrKQooNNZIUCL2NWOL4gNmdaVzFlSzeUouScSfW6A3q/rxgqQYNUAbWLo6qagLCwHelciRs3R6LLoyxKRJQm8OyDgfa1tu+MxyuU7wynWIDNRq3sgR4n7vCBZxGUN7VJPUXmLFSccxgOTmE8wecUiORKqHbOB1zHUBkDBSU7fVIBnllH1i0UYGOrLawicCWAAAJ5feY6lYukcmRZh1i7t1w5BdTV1QKksRTfHHlLcAOHNTxLwQHJSl3ugJSHdku4SNgcktviTj7geS0aZ0lO0rNSiUi5LluSVKAADupaiwCQwFKs+bxLpXpcizyU2axGiRdVOGBOBKM1El9c8nxhZpJKZVkZNb6pYVleoVXd4cPyEC6L0KVi/NIbJL8Xfd98TxLJndV4BLBo9doX2rqX1pinPIDbuEXvR1hskpAQlYYbbzk5kkZ/wheiYUgAJlgDckU5UjVU0n+i7kmM32QqbQ/TMkmnWjy8GrlxjjPS7TCLValzZYIQyEJJ9oITdCiN4GG4RfLba+rlzFKCGShZdADg3SAzHa0cqSGEPwryGcmzCT5wyagELkjzhnLyjoERERGq5cSzBGFCMEn0lpyfaCOtmqWybuQ1c3ugAkkByalg7sIESI8UmN3ggohVtiM4RMuNFpwAyjAI0pgqzy690RJRB2ipJVMQn3liNJ4MdCslmBloJxuJz+qN8egbrCkJFxRZKBn7o2GPRzKKGtjS3ynsasqJrjhXLY0U1NDWLlbLQShVnu1vJUVEpwCSGCXepUD3xTR8PGDBFjUipgKd2uUHEZwsJdR5cIqKwlCXbPKH/RjRnWTkkhgC9cNWuPLvhBLkjHc7bosPR7SC0Tka9KiuxnA3VA8sDEeW+royHOkdHssoupoq+kKIAF4EEB6Gt7kYjAUPcH5yG849a7VfmFTFQYbT5NVj5xAsj+iP/P5PEYqooSTdk6lqzErZVSP2tsQCaT7Mpq4LSfJdIjV+S/vjyMSS1JA+g7isQ2l+f6KKul9sSmyqSwSpakpYF3AN9WZbsjvjnwAjpOm9GC0yVISgIV2kElVFDI7iCR45Rzy12RctRQtJSpOKSGO1+DVfBotxvFGZA0MZLMDC04QXZZlMcKRYCCVCMBMeBjUEtGGMFoyExqkROVBAdWeA9YCMYgujE02b41SgYg02xrMWSXOca3YIrJL42v3/AGQ96NaBXaCpSVhCZV1SlG87KJwYYgAnuhNZLMFTEJJYKWhJ3BSgCeDPHW9IaOlWW8JcsJlqBdIwvDIvlXCIc/J09K2xorywZVkQWYUZID4sAAAd7R6J7EUiWlySSHJY4q1iKbHblGYmp4EbQtnzz1gKhhdHFIAz7xyEV6ZLYkZgkc+6LVpghK6ocMfaKWIO4Vyxiv6TTr3hUEJV3gjzSe+KLB0IATXfCychlkb/AL4Yksdx2wBaC6z6y+6KIDCBMIUg7vCsObKvVQhMpPWawCnU6zW6lsAcEggZiFE4ABO77oYYp8uXxpE5UFFnCJa7NJtCFsFi4pADtMTioBSnY4tvGMCm4fbV+iP2o3slqlqkqKEJ6y/1kxCkqu3lpulabqgA6gOBWzYQRKTNYHqJbHcs+PW4QjV5RF4A13K6y+aR+1GoUk+2X/FDecGnrD/5dB2MJg3ZTaiNUyVtSzo3fSfvawErMBoAOKyOX+aAekFoSiyTylSioouOUgEJUpKSHvEgMVU3w56uZnZkU2Jm/vKwq6aXhYVvJSgX5YcJUD2nxUowy2F6OagRPZVYgwMYylTHGLijFKYwqAzbVDZ3Rp1pVifXCCGx8rRE1FmFqVLaUpYRLKjVZ1iSlPtBN01LB8HyVzFVcmuMWPTWk7+jdHyXOp162y1pl0f3Vfpb4rSzvgrQM+TyY3QI0ESJG+ME2mO1McRxy9bo7Dpi0JXJlzlrPVLlBV0MCVqALvUnYwjkTYR0NM0r0dZQlCVEC7UE0ReS7gg4sO+ObmjbQydWJJ2klEuF3RQAAFgAANkejdcmY5+Zl9x+K49DkMlq0tMU5uLKFhiWmiUSDTEqTeTu3Qi0zZ5l1K5i73s1nJmkB3GC1FgX74sPSHRYUxKgnEvdKm94XU1IzYZCEU2TKVLUBPClAUAlTUuRWhUhu8wqydOpCFyKH1nAE1Ou3qsGLFYhnS9dJ3eR++KBZPaE+H3QXJS6REM1NBy8omsp1ISWRojXQa1JVMCZgRfllBUVBIAUpI7R7NWL/bDNMv8A9xTw+VK/bhTopKCoiY4QUlyASQEi+4ALk6sMZUvR57U6cA2PVLNeCQd3dC5I8iyTCyy/7RlP/wDJP2xL8nlAD/WMv/iD+1AqpGjv6eea5SV/4gBHjK0dX5y0Hf1Y+2GZNV+WSpko/tGW/wCXP21wzhF06lpFjU1sRO10aqZqlntY3ScBt3iGybPo0f7W0/qxTxiG22LRsyWpBmz2UP6PMVBcE57oK/NBf5s5SqNDG17DfGLsUCYjAjxMeyggG6rQVS5STUISpI3BS1KbxPfAl3bBS0agbYIFGUEJmWmJUCsRy4Ik5xgk0iWT3xddGJWLPLu2zqgQdU2nqwNYg6gWGrWu2KnZ5fr4RYLDKsplp6ycUHNIkzF1fG8gVwERltBksBCisH+fo/4v/PHoiVY7A/0sz9Uv4x6G7HPSLNYOkUq1EoLpV2kAlLBh2QUnLJxgd0A22dY0TCldnnX8SUT0JSSXdklBar0fKOrL0enHrpe8sjziCbYEE/TSCd4lk98BRof91PZwq3BF9VwEJegJCiBkCQGJ+MAzZxKwlqjKrl2yjvo0VNJp1JAOISg/4aRBaNBzHBKZSqVJkyi3MpjKyvdM4itRu4F+B8YIsszVxf02Edn/AJGmfUP+7R+zGszQa3B6tBb/ANKWT4phdh7pHLdC2sJmoKxQqq7ChoxJwfDc8NZfS+xt/MJg/wB8j4y46HK0MCHVJQ/5JDjuTjuivdKtIyZXzabOiZc7YSEoKiaBAUEkgBwSQMmgJUxJSUivHphY/wCor/Wo/dx7/S6xf1FX65B//ONFdJpeH8mj9eru+hjZHSST/Zp5T1N4yYZq2KvubDpXY/6iv9en9iMDpDYlKH/cpgLjCenF/wASJEdJJP8AZp/XH9zG/wDpKin+rU85p2/kecZoPycZmAAtsp3RCTB+lUtOmC7d+cVq+7rHVdhhhygLGKGMGNpaLxA2kDvLRiZBOjEvOlj66fAvGMMrfIKCtGJQbpbcW7qeUAEw+6QkGZOUEs9wNvLFy+bQhZ4KdjUSIgiTjA6U4evWEE2esYKGUsM5h1YdJWNCUibZ50xQAcpmISH3AoducI588C6cQcfCvKJVpBD+vOFUbyLyTSwPVaa0e/8AM5369P7MeiusPTx6D1OfsLghIrdHdEksDJI7hEReMoJxEA6uqJRLDu3hGhlDlGyHeNBSMajHVpjJlsaP3x4B4yiXrARkCiaZQUJHM/A4xe7JpKZJs8qZLQlaxLl0mBShVIBLJUkni8URWHcIu9i01Ms8hExKELUEIF2YCUlwlNQFA4b4WXgDPK6YWz+rWX9VN7/p4x/plbDhZrN+pnfvoz/2lz87HY/0Jg8esMeP4S5n9Rsn/U/ajdV7IVX9fz7kyOl9tIcWSzFsD1M399Hl9L7ccbJZv1Mz4zYhP4T5v9SsvfN/aiOZ+E2YcbBZP+of8UbrfhGv+/z7lC6RrWq0zVLQlClqvFKQQAVMqgJJGO2FK041iwdL9K/KZyZnVS5RKAkplghJuksrWUS7FvzRFeXgYYJPpFDTFDCr99fjBOgf5zLP1s2xY4wJaVlSySXJJfnBvR629TaJcy4ldxT3VPdVqkMWL5xvASx9KZhKLxxUUBmA7KVPQcUxViItHTLSPXdUsS0y7wKrqXYdlOZ2pVFXXwgx0NImljygixwPKLvwMFWBiYL0BbJ7Ylgnn5QBMnkHEgY0Jxg+2zKpHH4Qtmo1uUNHROf8jAnP7avH7Y9Az8e+PRhBmpmjaSir+uMa0z74ykNjhETqJlAfftiJgMeX3Rm/4xkZUg2ZI0SWjdB3uc6Rif8ADyjKZlOGHpowuSRA+EXG0BXyOWUB1CVLOF73HLbg5fdFKTMjpfR+QDLk/kk4fiAQnI9UZ5KYRO9wjddOcaLlzfdOOw4x082cKqzsI1MlDjVSYPcFI5gbPPbsH9GMizz66lOEdTlyEZox3et/dEsqyoJ+jptdo3f5NSZw3T9/rBfTdN3Dc5r8OUKFisdI/C5otMtdmmJFFImINc0kKH94nlHOVGHi7QGarNXg/QlnUuakIS6mJbgIBYRa/wAG0gKtS1HBEpR5lSU+Rgsy2RdJkkGSk4iSlxsJUskeUJZqBD3pmR8rUBQBKANzpvN4wjmgxkMzMgUOxoL0eanh8YDk4HfB9hxp6qIL0ZbJLZinh5mFc86x2U8oa2xNRw+MJ7Sdc90GOicv5GEjdHo8lJ2x6DYtDOZPFCEgNxqeZpHkTx7iTj737URzcIwmIo6WiRU8YXR3n7YwFj164REcTGyYwvgmVh6MRmMn4Rqe3BAZekdO6NqaVJ29Un+6I5gcOX2x0zo19FK/IDyETn7gsfy51S+B2H4ZRHfDhh6+ESI7SfWUboxPrMQm3YEYSraPtgiUvcfj4RpJiT740vcyKr+F6yBVhSsYy5ye5aVp87scdux3H8Jn/hdo4yv/ALURw5GBi0HgL2amL9+DGUblqX+TQP8AnUf8PfFDHxi//g1+gtH5VHkY036TR2IulCnts87FAfooSPhCqbDbpZ/PZ344/uphVNwh1oLMSsILsh1oFl4cvjBFlxPLzggQTa8Rw+MJ7UNcw3tmI4fGFNp7R4DzMZaEl/I0j0YMegW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t2.gstatic.com/images?q=tbn:ANd9GcRfr9mojJLshq-N2X2MXtGlVCsPJLnn-Xe12vqM3ZwqMzRs6Fp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988840"/>
            <a:ext cx="3024336"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87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054"/>
                                        </p:tgtEl>
                                        <p:attrNameLst>
                                          <p:attrName>style.visibility</p:attrName>
                                        </p:attrNameLst>
                                      </p:cBhvr>
                                      <p:to>
                                        <p:strVal val="visible"/>
                                      </p:to>
                                    </p:set>
                                    <p:animEffect transition="in" filter="circle(in)">
                                      <p:cBhvr>
                                        <p:cTn id="14" dur="2000"/>
                                        <p:tgtEl>
                                          <p:spTgt spid="205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idx="1"/>
          </p:nvPr>
        </p:nvSpPr>
        <p:spPr>
          <a:xfrm>
            <a:off x="251520" y="332656"/>
            <a:ext cx="8640960" cy="1261884"/>
          </a:xfrm>
          <a:prstGeom prst="rect">
            <a:avLst/>
          </a:prstGeom>
        </p:spPr>
        <p:txBody>
          <a:bodyPr wrap="square">
            <a:spAutoFit/>
          </a:bodyPr>
          <a:lstStyle/>
          <a:p>
            <a:pPr marL="0" indent="0">
              <a:buNone/>
            </a:pPr>
            <a:r>
              <a:rPr lang="es-CO" sz="3600" b="1" i="1" dirty="0">
                <a:solidFill>
                  <a:srgbClr val="FF0000"/>
                </a:solidFill>
              </a:rPr>
              <a:t>¿Qué sucede </a:t>
            </a:r>
            <a:r>
              <a:rPr lang="es-CO" sz="4000" b="1" i="1" dirty="0">
                <a:solidFill>
                  <a:srgbClr val="FF0000"/>
                </a:solidFill>
              </a:rPr>
              <a:t>cuando</a:t>
            </a:r>
            <a:r>
              <a:rPr lang="es-CO" sz="3600" b="1" i="1" dirty="0">
                <a:solidFill>
                  <a:srgbClr val="FF0000"/>
                </a:solidFill>
              </a:rPr>
              <a:t> uno de sus hijos cae en pecado</a:t>
            </a:r>
            <a:r>
              <a:rPr lang="es-CO" sz="3600" b="1" i="1" dirty="0" smtClean="0">
                <a:solidFill>
                  <a:srgbClr val="FF0000"/>
                </a:solidFill>
              </a:rPr>
              <a:t>?</a:t>
            </a:r>
            <a:endParaRPr lang="es-CO" sz="3600" b="1" i="1" dirty="0">
              <a:solidFill>
                <a:srgbClr val="FF0000"/>
              </a:solidFill>
            </a:endParaRPr>
          </a:p>
        </p:txBody>
      </p:sp>
      <p:pic>
        <p:nvPicPr>
          <p:cNvPr id="5" name="Picture 4" descr="http://4.bp.blogspot.com/-Ks4T-uNcU2A/TWA4VT9M2bI/AAAAAAAAAnA/urq4Ze_PdjI/s1600/anteeljuic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5214" y="1684339"/>
            <a:ext cx="2592288" cy="268076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39552" y="1691516"/>
            <a:ext cx="5760640" cy="5016758"/>
          </a:xfrm>
          <a:prstGeom prst="rect">
            <a:avLst/>
          </a:prstGeom>
        </p:spPr>
        <p:txBody>
          <a:bodyPr wrap="square">
            <a:spAutoFit/>
          </a:bodyPr>
          <a:lstStyle/>
          <a:p>
            <a:r>
              <a:rPr lang="es-CO" sz="3200" dirty="0">
                <a:solidFill>
                  <a:srgbClr val="FF0000"/>
                </a:solidFill>
              </a:rPr>
              <a:t>1Juan </a:t>
            </a:r>
            <a:r>
              <a:rPr lang="es-CO" sz="3200" dirty="0" smtClean="0">
                <a:solidFill>
                  <a:srgbClr val="FF0000"/>
                </a:solidFill>
              </a:rPr>
              <a:t>2:1-2.</a:t>
            </a:r>
            <a:r>
              <a:rPr lang="es-CO" sz="3200" dirty="0" smtClean="0"/>
              <a:t> Hijitos </a:t>
            </a:r>
            <a:r>
              <a:rPr lang="es-CO" sz="3200" dirty="0"/>
              <a:t>míos, estas cosas os escribo para que no pequéis; y si alguno hubiere pecado, </a:t>
            </a:r>
            <a:r>
              <a:rPr lang="es-CO" sz="3200" i="1" u="sng" dirty="0"/>
              <a:t>abogado tenemos para con el Padre, a Jesucristo el justo</a:t>
            </a:r>
            <a:r>
              <a:rPr lang="es-CO" sz="3200" dirty="0"/>
              <a:t>. </a:t>
            </a:r>
          </a:p>
          <a:p>
            <a:r>
              <a:rPr lang="es-CO" sz="3200" b="1" baseline="30000" dirty="0"/>
              <a:t>2 </a:t>
            </a:r>
            <a:r>
              <a:rPr lang="es-CO" sz="3200" dirty="0"/>
              <a:t>Y él es la propiciación por nuestros pecados; y no solamente por los nuestros, sino también por los de todo el mundo</a:t>
            </a:r>
            <a:r>
              <a:rPr lang="es-CO" sz="3200" dirty="0" smtClean="0"/>
              <a:t>.</a:t>
            </a:r>
            <a:endParaRPr lang="es-CO" sz="3200" dirty="0"/>
          </a:p>
        </p:txBody>
      </p:sp>
      <p:sp>
        <p:nvSpPr>
          <p:cNvPr id="7" name="6 Rectángulo"/>
          <p:cNvSpPr/>
          <p:nvPr/>
        </p:nvSpPr>
        <p:spPr>
          <a:xfrm>
            <a:off x="6315213" y="4438896"/>
            <a:ext cx="2602017" cy="2246769"/>
          </a:xfrm>
          <a:prstGeom prst="rect">
            <a:avLst/>
          </a:prstGeom>
        </p:spPr>
        <p:txBody>
          <a:bodyPr wrap="square">
            <a:spAutoFit/>
          </a:bodyPr>
          <a:lstStyle/>
          <a:p>
            <a:pPr algn="ctr"/>
            <a:r>
              <a:rPr lang="es-CO" sz="2000" b="1" dirty="0">
                <a:solidFill>
                  <a:srgbClr val="FF0000"/>
                </a:solidFill>
              </a:rPr>
              <a:t>Cristo Jesús, no solamente es nuestro Creador, sino también nuestra Salvador, y además es nuestro Abogado y mejor amigo. </a:t>
            </a:r>
          </a:p>
        </p:txBody>
      </p:sp>
    </p:spTree>
    <p:extLst>
      <p:ext uri="{BB962C8B-B14F-4D97-AF65-F5344CB8AC3E}">
        <p14:creationId xmlns:p14="http://schemas.microsoft.com/office/powerpoint/2010/main" val="314209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80">
                                          <p:stCondLst>
                                            <p:cond delay="0"/>
                                          </p:stCondLst>
                                        </p:cTn>
                                        <p:tgtEl>
                                          <p:spTgt spid="5"/>
                                        </p:tgtEl>
                                      </p:cBhvr>
                                    </p:animEffect>
                                    <p:anim calcmode="lin" valueType="num">
                                      <p:cBhvr>
                                        <p:cTn id="2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6" dur="26">
                                          <p:stCondLst>
                                            <p:cond delay="650"/>
                                          </p:stCondLst>
                                        </p:cTn>
                                        <p:tgtEl>
                                          <p:spTgt spid="5"/>
                                        </p:tgtEl>
                                      </p:cBhvr>
                                      <p:to x="100000" y="60000"/>
                                    </p:animScale>
                                    <p:animScale>
                                      <p:cBhvr>
                                        <p:cTn id="27" dur="166" decel="50000">
                                          <p:stCondLst>
                                            <p:cond delay="676"/>
                                          </p:stCondLst>
                                        </p:cTn>
                                        <p:tgtEl>
                                          <p:spTgt spid="5"/>
                                        </p:tgtEl>
                                      </p:cBhvr>
                                      <p:to x="100000" y="100000"/>
                                    </p:animScale>
                                    <p:animScale>
                                      <p:cBhvr>
                                        <p:cTn id="28" dur="26">
                                          <p:stCondLst>
                                            <p:cond delay="1312"/>
                                          </p:stCondLst>
                                        </p:cTn>
                                        <p:tgtEl>
                                          <p:spTgt spid="5"/>
                                        </p:tgtEl>
                                      </p:cBhvr>
                                      <p:to x="100000" y="80000"/>
                                    </p:animScale>
                                    <p:animScale>
                                      <p:cBhvr>
                                        <p:cTn id="29" dur="166" decel="50000">
                                          <p:stCondLst>
                                            <p:cond delay="1338"/>
                                          </p:stCondLst>
                                        </p:cTn>
                                        <p:tgtEl>
                                          <p:spTgt spid="5"/>
                                        </p:tgtEl>
                                      </p:cBhvr>
                                      <p:to x="100000" y="100000"/>
                                    </p:animScale>
                                    <p:animScale>
                                      <p:cBhvr>
                                        <p:cTn id="30" dur="26">
                                          <p:stCondLst>
                                            <p:cond delay="1642"/>
                                          </p:stCondLst>
                                        </p:cTn>
                                        <p:tgtEl>
                                          <p:spTgt spid="5"/>
                                        </p:tgtEl>
                                      </p:cBhvr>
                                      <p:to x="100000" y="90000"/>
                                    </p:animScale>
                                    <p:animScale>
                                      <p:cBhvr>
                                        <p:cTn id="31" dur="166" decel="50000">
                                          <p:stCondLst>
                                            <p:cond delay="1668"/>
                                          </p:stCondLst>
                                        </p:cTn>
                                        <p:tgtEl>
                                          <p:spTgt spid="5"/>
                                        </p:tgtEl>
                                      </p:cBhvr>
                                      <p:to x="100000" y="100000"/>
                                    </p:animScale>
                                    <p:animScale>
                                      <p:cBhvr>
                                        <p:cTn id="32" dur="26">
                                          <p:stCondLst>
                                            <p:cond delay="1808"/>
                                          </p:stCondLst>
                                        </p:cTn>
                                        <p:tgtEl>
                                          <p:spTgt spid="5"/>
                                        </p:tgtEl>
                                      </p:cBhvr>
                                      <p:to x="100000" y="95000"/>
                                    </p:animScale>
                                    <p:animScale>
                                      <p:cBhvr>
                                        <p:cTn id="33" dur="166" decel="50000">
                                          <p:stCondLst>
                                            <p:cond delay="1834"/>
                                          </p:stCondLst>
                                        </p:cTn>
                                        <p:tgtEl>
                                          <p:spTgt spid="5"/>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1000" fill="hold"/>
                                        <p:tgtEl>
                                          <p:spTgt spid="7"/>
                                        </p:tgtEl>
                                        <p:attrNameLst>
                                          <p:attrName>ppt_w</p:attrName>
                                        </p:attrNameLst>
                                      </p:cBhvr>
                                      <p:tavLst>
                                        <p:tav tm="0">
                                          <p:val>
                                            <p:fltVal val="0"/>
                                          </p:val>
                                        </p:tav>
                                        <p:tav tm="100000">
                                          <p:val>
                                            <p:strVal val="#ppt_w"/>
                                          </p:val>
                                        </p:tav>
                                      </p:tavLst>
                                    </p:anim>
                                    <p:anim calcmode="lin" valueType="num">
                                      <p:cBhvr>
                                        <p:cTn id="39" dur="1000" fill="hold"/>
                                        <p:tgtEl>
                                          <p:spTgt spid="7"/>
                                        </p:tgtEl>
                                        <p:attrNameLst>
                                          <p:attrName>ppt_h</p:attrName>
                                        </p:attrNameLst>
                                      </p:cBhvr>
                                      <p:tavLst>
                                        <p:tav tm="0">
                                          <p:val>
                                            <p:fltVal val="0"/>
                                          </p:val>
                                        </p:tav>
                                        <p:tav tm="100000">
                                          <p:val>
                                            <p:strVal val="#ppt_h"/>
                                          </p:val>
                                        </p:tav>
                                      </p:tavLst>
                                    </p:anim>
                                    <p:anim calcmode="lin" valueType="num">
                                      <p:cBhvr>
                                        <p:cTn id="40" dur="1000" fill="hold"/>
                                        <p:tgtEl>
                                          <p:spTgt spid="7"/>
                                        </p:tgtEl>
                                        <p:attrNameLst>
                                          <p:attrName>style.rotation</p:attrName>
                                        </p:attrNameLst>
                                      </p:cBhvr>
                                      <p:tavLst>
                                        <p:tav tm="0">
                                          <p:val>
                                            <p:fltVal val="90"/>
                                          </p:val>
                                        </p:tav>
                                        <p:tav tm="100000">
                                          <p:val>
                                            <p:fltVal val="0"/>
                                          </p:val>
                                        </p:tav>
                                      </p:tavLst>
                                    </p:anim>
                                    <p:animEffect transition="in" filter="fade">
                                      <p:cBhvr>
                                        <p:cTn id="4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Para reflexionar</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323528" y="1600200"/>
            <a:ext cx="8568952" cy="4925144"/>
          </a:xfrm>
        </p:spPr>
        <p:txBody>
          <a:bodyPr>
            <a:normAutofit fontScale="92500" lnSpcReduction="10000"/>
          </a:bodyPr>
          <a:lstStyle/>
          <a:p>
            <a:pPr marL="0" indent="0" algn="ctr">
              <a:buNone/>
            </a:pPr>
            <a:r>
              <a:rPr lang="es-CO" sz="3600" b="1" i="1" dirty="0" smtClean="0"/>
              <a:t>¿</a:t>
            </a:r>
            <a:r>
              <a:rPr lang="es-CO" sz="3600" b="1" i="1" dirty="0"/>
              <a:t>Qué debo hacer?</a:t>
            </a:r>
          </a:p>
          <a:p>
            <a:pPr marL="0" indent="0">
              <a:buNone/>
            </a:pPr>
            <a:r>
              <a:rPr lang="es-CO" sz="4000" b="1" dirty="0"/>
              <a:t>1</a:t>
            </a:r>
            <a:r>
              <a:rPr lang="es-CO" dirty="0"/>
              <a:t>) </a:t>
            </a:r>
            <a:r>
              <a:rPr lang="es-CO" dirty="0">
                <a:solidFill>
                  <a:srgbClr val="FF0000"/>
                </a:solidFill>
              </a:rPr>
              <a:t>Heb.4:15</a:t>
            </a:r>
            <a:r>
              <a:rPr lang="es-CO" dirty="0"/>
              <a:t>. reconocer a Cristo como mi Sumo Sacerdote.</a:t>
            </a:r>
          </a:p>
          <a:p>
            <a:pPr marL="0" indent="0">
              <a:buNone/>
            </a:pPr>
            <a:r>
              <a:rPr lang="es-CO" sz="4000" b="1" dirty="0"/>
              <a:t>2</a:t>
            </a:r>
            <a:r>
              <a:rPr lang="es-CO" dirty="0"/>
              <a:t>)</a:t>
            </a:r>
            <a:r>
              <a:rPr lang="es-CO" dirty="0">
                <a:solidFill>
                  <a:srgbClr val="FF0000"/>
                </a:solidFill>
              </a:rPr>
              <a:t> Heb.4:16</a:t>
            </a:r>
            <a:r>
              <a:rPr lang="es-CO" dirty="0"/>
              <a:t>. Acercarme con confianza al trono de Dios.</a:t>
            </a:r>
          </a:p>
          <a:p>
            <a:pPr marL="0" indent="0">
              <a:buNone/>
            </a:pPr>
            <a:r>
              <a:rPr lang="es-CO" sz="4000" b="1" dirty="0"/>
              <a:t>3</a:t>
            </a:r>
            <a:r>
              <a:rPr lang="es-CO" dirty="0"/>
              <a:t>) </a:t>
            </a:r>
            <a:r>
              <a:rPr lang="es-CO" dirty="0">
                <a:solidFill>
                  <a:srgbClr val="FF0000"/>
                </a:solidFill>
              </a:rPr>
              <a:t>Heb.10:22</a:t>
            </a:r>
            <a:r>
              <a:rPr lang="es-CO" dirty="0"/>
              <a:t>. Acercarme con corazón </a:t>
            </a:r>
            <a:r>
              <a:rPr lang="es-CO" dirty="0" smtClean="0"/>
              <a:t>sincero </a:t>
            </a:r>
            <a:r>
              <a:rPr lang="es-CO" dirty="0"/>
              <a:t>a Dios</a:t>
            </a:r>
            <a:r>
              <a:rPr lang="es-CO" dirty="0" smtClean="0"/>
              <a:t>.</a:t>
            </a:r>
          </a:p>
          <a:p>
            <a:pPr marL="0" indent="0">
              <a:buNone/>
            </a:pPr>
            <a:endParaRPr lang="es-CO" dirty="0"/>
          </a:p>
          <a:p>
            <a:pPr marL="0" indent="0" algn="ctr">
              <a:buNone/>
            </a:pPr>
            <a:r>
              <a:rPr lang="es-CO" dirty="0" smtClean="0"/>
              <a:t>Si haces esto serás salvo porque Dios lo ha prometido, de lo contrario, irremisiblemente te perderás.</a:t>
            </a:r>
            <a:endParaRPr lang="es-CO" dirty="0"/>
          </a:p>
          <a:p>
            <a:endParaRPr lang="es-CO" dirty="0"/>
          </a:p>
          <a:p>
            <a:endParaRPr lang="es-CO" dirty="0"/>
          </a:p>
        </p:txBody>
      </p:sp>
    </p:spTree>
    <p:extLst>
      <p:ext uri="{BB962C8B-B14F-4D97-AF65-F5344CB8AC3E}">
        <p14:creationId xmlns:p14="http://schemas.microsoft.com/office/powerpoint/2010/main" val="67521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675</TotalTime>
  <Words>1514</Words>
  <Application>Microsoft Office PowerPoint</Application>
  <PresentationFormat>Presentación en pantalla (4:3)</PresentationFormat>
  <Paragraphs>78</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EL REMANENTE TIENE UN SACERDOTE</vt:lpstr>
      <vt:lpstr>Presentación de PowerPoint</vt:lpstr>
      <vt:lpstr>Presentación de PowerPoint</vt:lpstr>
      <vt:lpstr>Presentación de PowerPoint</vt:lpstr>
      <vt:lpstr>¿Cuál era el propósito del santuario?</vt:lpstr>
      <vt:lpstr>Ubicación de las 12 tribus en torno al santuario</vt:lpstr>
      <vt:lpstr>Presentación de PowerPoint</vt:lpstr>
      <vt:lpstr>Presentación de PowerPoint</vt:lpstr>
      <vt:lpstr>¿Cuál era el mensaje que Dios quería impartir a través del santuario?</vt:lpstr>
      <vt:lpstr>Presentación de PowerPoint</vt:lpstr>
      <vt:lpstr>Presentación de PowerPoint</vt:lpstr>
      <vt:lpstr>Presentación de PowerPoint</vt:lpstr>
      <vt:lpstr>Presentación de PowerPoint</vt:lpstr>
      <vt:lpstr>Presentación de PowerPoint</vt:lpstr>
      <vt:lpstr>Presentación de PowerPoint</vt:lpstr>
      <vt:lpstr>¿En que se basó Moisés para hacer el santuario?</vt:lpstr>
      <vt:lpstr>Presentación de PowerPoint</vt:lpstr>
      <vt:lpstr>Presentación de PowerPoint</vt:lpstr>
      <vt:lpstr>Presentación de PowerPoint</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REMANENTE TIENE UN SACERDOTE</dc:title>
  <dc:creator>FAMILIA FIERRO CH</dc:creator>
  <cp:lastModifiedBy>FAMILIA FIERRO CH</cp:lastModifiedBy>
  <cp:revision>83</cp:revision>
  <dcterms:created xsi:type="dcterms:W3CDTF">2013-01-23T02:08:28Z</dcterms:created>
  <dcterms:modified xsi:type="dcterms:W3CDTF">2013-02-14T08:41:26Z</dcterms:modified>
</cp:coreProperties>
</file>